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313" r:id="rId3"/>
    <p:sldId id="314" r:id="rId4"/>
    <p:sldId id="408" r:id="rId6"/>
    <p:sldId id="409" r:id="rId7"/>
    <p:sldId id="410" r:id="rId8"/>
    <p:sldId id="411" r:id="rId9"/>
    <p:sldId id="372" r:id="rId10"/>
    <p:sldId id="373" r:id="rId11"/>
    <p:sldId id="374" r:id="rId12"/>
    <p:sldId id="375" r:id="rId13"/>
    <p:sldId id="376" r:id="rId14"/>
    <p:sldId id="377" r:id="rId15"/>
    <p:sldId id="378" r:id="rId16"/>
    <p:sldId id="379" r:id="rId17"/>
    <p:sldId id="380" r:id="rId18"/>
    <p:sldId id="381" r:id="rId19"/>
    <p:sldId id="382" r:id="rId20"/>
    <p:sldId id="383" r:id="rId21"/>
    <p:sldId id="384" r:id="rId22"/>
    <p:sldId id="385" r:id="rId23"/>
    <p:sldId id="386" r:id="rId24"/>
    <p:sldId id="387" r:id="rId25"/>
    <p:sldId id="388" r:id="rId26"/>
    <p:sldId id="389" r:id="rId27"/>
    <p:sldId id="390" r:id="rId28"/>
    <p:sldId id="391" r:id="rId29"/>
    <p:sldId id="392" r:id="rId30"/>
    <p:sldId id="393" r:id="rId31"/>
    <p:sldId id="394" r:id="rId32"/>
    <p:sldId id="395" r:id="rId33"/>
    <p:sldId id="396" r:id="rId34"/>
    <p:sldId id="397" r:id="rId35"/>
    <p:sldId id="398" r:id="rId36"/>
    <p:sldId id="399" r:id="rId37"/>
    <p:sldId id="400" r:id="rId38"/>
    <p:sldId id="401" r:id="rId39"/>
    <p:sldId id="402" r:id="rId40"/>
    <p:sldId id="403" r:id="rId41"/>
    <p:sldId id="404" r:id="rId42"/>
    <p:sldId id="405" r:id="rId43"/>
    <p:sldId id="406" r:id="rId44"/>
    <p:sldId id="407" r:id="rId45"/>
    <p:sldId id="369" r:id="rId46"/>
    <p:sldId id="370" r:id="rId47"/>
    <p:sldId id="321" r:id="rId48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950000"/>
    <a:srgbClr val="FFFFFF"/>
    <a:srgbClr val="8C0000"/>
    <a:srgbClr val="005DA2"/>
    <a:srgbClr val="FFC400"/>
    <a:srgbClr val="EEF3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9" autoAdjust="0"/>
    <p:restoredTop sz="95192" autoAdjust="0"/>
  </p:normalViewPr>
  <p:slideViewPr>
    <p:cSldViewPr snapToGrid="0">
      <p:cViewPr varScale="1">
        <p:scale>
          <a:sx n="136" d="100"/>
          <a:sy n="136" d="100"/>
        </p:scale>
        <p:origin x="448" y="192"/>
      </p:cViewPr>
      <p:guideLst>
        <p:guide orient="horz" pos="196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71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1" Type="http://schemas.openxmlformats.org/officeDocument/2006/relationships/tableStyles" Target="tableStyles.xml"/><Relationship Id="rId50" Type="http://schemas.openxmlformats.org/officeDocument/2006/relationships/viewProps" Target="viewProps.xml"/><Relationship Id="rId5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media/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BA30B3-A6F1-472C-BB49-DFE8D82D63B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E8FEA-3AC9-4DE1-B0CA-FA2A2FC791B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9697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29698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1745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31746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793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33794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5841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35842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r>
              <a:rPr lang="en-US" altLang="zh-CN"/>
              <a:t>Maven pom</a:t>
            </a:r>
            <a:r>
              <a:rPr lang="zh-CN" altLang="en-US"/>
              <a:t>依赖：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&lt;dependency&gt;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&lt;groupId&gt;org.elasticsearch&lt;/groupId&gt;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&lt;artifactId&gt;elasticsearch&lt;/artifactId&gt;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&lt;version&gt;2.3.0&lt;/version&gt;    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&lt;/dependency&gt;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&lt;dependency&gt;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&lt;groupId&gt;com.fasterxml.jackson.core&lt;/groupId&gt;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&lt;artifactId&gt;jackson-databind&lt;/artifactId&gt;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&lt;version&gt;2.7.0&lt;/version&gt;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&lt;/dependency&gt;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&lt;dependency&gt;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&lt;groupId&gt;org.dom4j&lt;/groupId&gt;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&lt;artifactId&gt;dom4j&lt;/artifactId&gt;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&lt;version&gt;2.0.0&lt;/version&gt;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&lt;/dependency&gt;</a:t>
            </a:r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7889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37890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937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39938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1985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41986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4033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44034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6081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46082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8129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48130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1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5122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/>
            <a:r>
              <a:rPr lang="en-US" altLang="zh-CN"/>
              <a:t>       </a:t>
            </a:r>
            <a:r>
              <a:rPr lang="zh-CN" altLang="en-US"/>
              <a:t>Shay Banon认为自己参与Lucene完全是一种偶然，当年他还是一个待业工程师，跟随自己的新婚妻子来到伦敦，妻子想在伦敦学习做一名厨师，</a:t>
            </a:r>
            <a:endParaRPr lang="zh-CN" altLang="en-US"/>
          </a:p>
          <a:p>
            <a:pPr lvl="0"/>
            <a:r>
              <a:rPr lang="zh-CN" altLang="en-US"/>
              <a:t>而自己则想为妻子开发一个方便搜索菜谱的应用，所以才接触到Lucene。直接使用Lucene构建搜索有很多问题，包含大量重复性的工作，所以Shay便</a:t>
            </a:r>
            <a:endParaRPr lang="zh-CN" altLang="en-US"/>
          </a:p>
          <a:p>
            <a:pPr lvl="0"/>
            <a:r>
              <a:rPr lang="zh-CN" altLang="en-US"/>
              <a:t>在Lucene的基础上不断地进行抽象，让Java程序嵌入搜索变得更容易，经过一段时间的打磨便诞生了他的第一个开源作品“Compass”，中文即“指南针”</a:t>
            </a:r>
            <a:endParaRPr lang="zh-CN" altLang="en-US"/>
          </a:p>
          <a:p>
            <a:pPr lvl="0"/>
            <a:r>
              <a:rPr lang="zh-CN" altLang="en-US"/>
              <a:t>的意思。之后，Shay找到了一份面对高性能分布式开发环境的新工作，在工作中他渐渐发现越来越需要一个易用的、高性能、实时、分布式搜索服务，于是</a:t>
            </a:r>
            <a:endParaRPr lang="zh-CN" altLang="en-US"/>
          </a:p>
          <a:p>
            <a:pPr lvl="0"/>
            <a:r>
              <a:rPr lang="zh-CN" altLang="en-US"/>
              <a:t>他决定重写Compass，将它从一个库打造成了一个独立的server，并将其改名为Elasticsearch。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50178" name="幻灯片图像占位符 56321"/>
          <p:cNvSpPr>
            <a:spLocks noGrp="1" noRot="1" noTextEdit="1"/>
          </p:cNvSpPr>
          <p:nvPr>
            <p:ph type="sldImg"/>
          </p:nvPr>
        </p:nvSpPr>
        <p:spPr>
          <a:ln w="1"/>
        </p:spPr>
      </p:sp>
      <p:sp>
        <p:nvSpPr>
          <p:cNvPr id="50179" name="文本占位符 56322"/>
          <p:cNvSpPr>
            <a:spLocks noGrp="1" noRot="1"/>
          </p:cNvSpPr>
          <p:nvPr>
            <p:ph type="body"/>
          </p:nvPr>
        </p:nvSpPr>
        <p:spPr>
          <a:ln w="1"/>
        </p:spPr>
        <p:txBody>
          <a:bodyPr wrap="square" lIns="91440" tIns="45720" rIns="91440" bIns="45720" anchor="ctr"/>
          <a:p>
            <a:pPr lvl="0"/>
            <a:r>
              <a:rPr lang="zh-CN" altLang="en-US" dirty="0"/>
              <a:t>DFS是什么缩写？</a:t>
            </a:r>
            <a:endParaRPr lang="zh-CN" altLang="en-US" dirty="0"/>
          </a:p>
          <a:p>
            <a:pPr lvl="0"/>
            <a:r>
              <a:rPr lang="zh-CN" altLang="en-US" dirty="0"/>
              <a:t>这个D可能是Distributed，F可能是frequency的缩写，至于S可能是Scatter的缩写，整个单词可能是分布式词频率和文档频率散发的缩写。</a:t>
            </a:r>
            <a:endParaRPr lang="zh-CN" altLang="en-US" dirty="0"/>
          </a:p>
          <a:p>
            <a:pPr lvl="0"/>
            <a:endParaRPr lang="zh-CN" altLang="en-US" dirty="0"/>
          </a:p>
          <a:p>
            <a:pPr lvl="0"/>
            <a:r>
              <a:rPr lang="zh-CN" altLang="en-US" dirty="0"/>
              <a:t>初始化散发是一个什么样的过程？</a:t>
            </a:r>
            <a:endParaRPr lang="zh-CN" altLang="en-US" dirty="0"/>
          </a:p>
          <a:p>
            <a:pPr lvl="0"/>
            <a:r>
              <a:rPr lang="zh-CN" altLang="en-US" dirty="0"/>
              <a:t>从es的官方网站我们可以发现，初始化散发其实就是在进行真正的查询之前，先把各个分片的词频率和文档频率收集一下，然后进行词搜索的时候，各分片依据全局的词频率和文档频率进行搜索和排名。显然如果使用DFS_QUERY_THEN_FETCH这种查询方式，效率是最低的，因为一个搜索，可能要请求3次分片。但，使用DFS方法，搜索精度应该是最高的。</a:t>
            </a:r>
            <a:endParaRPr lang="zh-CN" altLang="en-US" dirty="0"/>
          </a:p>
          <a:p>
            <a:pPr lvl="0"/>
            <a:endParaRPr lang="zh-CN" altLang="en-US" dirty="0"/>
          </a:p>
          <a:p>
            <a:pPr lvl="0"/>
            <a:endParaRPr lang="zh-CN" altLang="en-US" dirty="0"/>
          </a:p>
          <a:p>
            <a:pPr lvl="0"/>
            <a:endParaRPr lang="zh-CN" alt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2225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52226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/>
            <a:r>
              <a:rPr lang="zh-CN" altLang="en-US"/>
              <a:t>public void testSearch() {</a:t>
            </a:r>
            <a:endParaRPr lang="zh-CN" altLang="en-US"/>
          </a:p>
          <a:p>
            <a:pPr lvl="0"/>
            <a:r>
              <a:rPr lang="zh-CN" altLang="en-US"/>
              <a:t>    String indices = "bigdata";//指的是要搜索的哪一个索引库</a:t>
            </a:r>
            <a:endParaRPr lang="zh-CN" altLang="en-US"/>
          </a:p>
          <a:p>
            <a:pPr lvl="0"/>
            <a:r>
              <a:rPr lang="zh-CN" altLang="en-US"/>
              <a:t>    SearchRequestBuilder builder = client.prepareSearch(indices)</a:t>
            </a:r>
            <a:endParaRPr lang="zh-CN" altLang="en-US"/>
          </a:p>
          <a:p>
            <a:pPr lvl="0"/>
            <a:r>
              <a:rPr lang="zh-CN" altLang="en-US"/>
              <a:t>        .setSearchType(SearchType.DEFAULT)</a:t>
            </a:r>
            <a:endParaRPr lang="zh-CN" altLang="en-US"/>
          </a:p>
          <a:p>
            <a:pPr lvl="0"/>
            <a:r>
              <a:rPr lang="zh-CN" altLang="en-US"/>
              <a:t>        .setFrom(0)</a:t>
            </a:r>
            <a:endParaRPr lang="zh-CN" altLang="en-US"/>
          </a:p>
          <a:p>
            <a:pPr lvl="0"/>
            <a:r>
              <a:rPr lang="zh-CN" altLang="en-US"/>
              <a:t>        .setSize(5)//设置分页</a:t>
            </a:r>
            <a:endParaRPr lang="zh-CN" altLang="en-US"/>
          </a:p>
          <a:p>
            <a:pPr lvl="0"/>
            <a:r>
              <a:rPr lang="zh-CN" altLang="en-US"/>
              <a:t>        .addHighlightedField("name")//设置高亮字段</a:t>
            </a:r>
            <a:endParaRPr lang="zh-CN" altLang="en-US"/>
          </a:p>
          <a:p>
            <a:pPr lvl="0"/>
            <a:r>
              <a:rPr lang="zh-CN" altLang="en-US"/>
              <a:t>        .setHighlighterPreTags("&lt;font color='blue'&gt;")</a:t>
            </a:r>
            <a:endParaRPr lang="zh-CN" altLang="en-US"/>
          </a:p>
          <a:p>
            <a:pPr lvl="0"/>
            <a:r>
              <a:rPr lang="zh-CN" altLang="en-US"/>
              <a:t>        .setHighlighterPostTags("&lt;/font&gt;");//高亮风格</a:t>
            </a:r>
            <a:endParaRPr lang="zh-CN" altLang="en-US"/>
          </a:p>
          <a:p>
            <a:pPr lvl="0"/>
            <a:r>
              <a:rPr lang="zh-CN" altLang="en-US"/>
              <a:t>    builder.setQuery( QueryBuilders.fuzzyQuery("name","hadoop"));</a:t>
            </a:r>
            <a:endParaRPr lang="zh-CN" altLang="en-US"/>
          </a:p>
          <a:p>
            <a:pPr lvl="0"/>
            <a:r>
              <a:rPr lang="zh-CN" altLang="en-US"/>
              <a:t>    SearchResponse searchResponse = builder.get();</a:t>
            </a:r>
            <a:endParaRPr lang="zh-CN" altLang="en-US"/>
          </a:p>
          <a:p>
            <a:pPr lvl="0"/>
            <a:r>
              <a:rPr lang="zh-CN" altLang="en-US"/>
              <a:t>    SearchHits searchHits = searchResponse.getHits();</a:t>
            </a:r>
            <a:endParaRPr lang="zh-CN" altLang="en-US"/>
          </a:p>
          <a:p>
            <a:pPr lvl="0"/>
            <a:r>
              <a:rPr lang="zh-CN" altLang="en-US"/>
              <a:t>    SearchHit[] hits = searchHits.getHits();</a:t>
            </a:r>
            <a:endParaRPr lang="zh-CN" altLang="en-US"/>
          </a:p>
          <a:p>
            <a:pPr lvl="0"/>
            <a:r>
              <a:rPr lang="zh-CN" altLang="en-US"/>
              <a:t>    long total = searchHits.getTotalHits();</a:t>
            </a:r>
            <a:endParaRPr lang="zh-CN" altLang="en-US"/>
          </a:p>
          <a:p>
            <a:pPr lvl="0"/>
            <a:r>
              <a:rPr lang="zh-CN" altLang="en-US"/>
              <a:t>    System.out.println("总共条数： " + total);//总共查询到多少条数据</a:t>
            </a:r>
            <a:endParaRPr lang="zh-CN" altLang="en-US"/>
          </a:p>
          <a:p>
            <a:pPr lvl="0"/>
            <a:r>
              <a:rPr lang="zh-CN" altLang="en-US"/>
              <a:t>    for (SearchHit searchHit : hits) {</a:t>
            </a:r>
            <a:endParaRPr lang="zh-CN" altLang="en-US"/>
          </a:p>
          <a:p>
            <a:pPr lvl="0"/>
            <a:r>
              <a:rPr lang="zh-CN" altLang="en-US"/>
              <a:t>        Map&lt;String, Object&gt; source = searchHit.getSource();</a:t>
            </a:r>
            <a:endParaRPr lang="zh-CN" altLang="en-US"/>
          </a:p>
          <a:p>
            <a:pPr lvl="0"/>
            <a:r>
              <a:rPr lang="zh-CN" altLang="en-US"/>
              <a:t>        Map&lt;String, HighlightField&gt; highlightFields =</a:t>
            </a:r>
            <a:endParaRPr lang="zh-CN" altLang="en-US"/>
          </a:p>
          <a:p>
            <a:pPr lvl="0"/>
            <a:r>
              <a:rPr lang="zh-CN" altLang="en-US"/>
              <a:t>        searchHit.getHighlightFields();</a:t>
            </a:r>
            <a:endParaRPr lang="zh-CN" altLang="en-US"/>
          </a:p>
          <a:p>
            <a:pPr lvl="0"/>
            <a:r>
              <a:rPr lang="zh-CN" altLang="en-US"/>
              <a:t>        System.out.println("---------------------------");</a:t>
            </a:r>
            <a:endParaRPr lang="zh-CN" altLang="en-US"/>
          </a:p>
          <a:p>
            <a:pPr lvl="0"/>
            <a:r>
              <a:rPr lang="zh-CN" altLang="en-US"/>
              <a:t>        String name = source.get("name").toString();</a:t>
            </a:r>
            <a:endParaRPr lang="zh-CN" altLang="en-US"/>
          </a:p>
          <a:p>
            <a:pPr lvl="0"/>
            <a:r>
              <a:rPr lang="zh-CN" altLang="en-US"/>
              <a:t>        String author = source.get("author").toString();</a:t>
            </a:r>
            <a:endParaRPr lang="zh-CN" altLang="en-US"/>
          </a:p>
          <a:p>
            <a:pPr lvl="0"/>
            <a:r>
              <a:rPr lang="zh-CN" altLang="en-US"/>
              <a:t>        System.out.println("name=" + name);</a:t>
            </a:r>
            <a:endParaRPr lang="zh-CN" altLang="en-US"/>
          </a:p>
          <a:p>
            <a:pPr lvl="0"/>
            <a:r>
              <a:rPr lang="zh-CN" altLang="en-US"/>
              <a:t>        System.out.println("author=" + author);</a:t>
            </a:r>
            <a:endParaRPr lang="zh-CN" altLang="en-US"/>
          </a:p>
          <a:p>
            <a:pPr lvl="0"/>
            <a:r>
              <a:rPr lang="zh-CN" altLang="en-US"/>
              <a:t>        HighlightField highlightField =</a:t>
            </a:r>
            <a:endParaRPr lang="zh-CN" altLang="en-US"/>
          </a:p>
          <a:p>
            <a:pPr lvl="0"/>
            <a:r>
              <a:rPr lang="zh-CN" altLang="en-US"/>
              <a:t>        highlightFields.get("name");</a:t>
            </a:r>
            <a:endParaRPr lang="zh-CN" altLang="en-US"/>
          </a:p>
          <a:p>
            <a:pPr lvl="0"/>
            <a:r>
              <a:rPr lang="zh-CN" altLang="en-US"/>
              <a:t>        if(highlightField != null) {</a:t>
            </a:r>
            <a:endParaRPr lang="zh-CN" altLang="en-US"/>
          </a:p>
          <a:p>
            <a:pPr lvl="0"/>
            <a:r>
              <a:rPr lang="zh-CN" altLang="en-US"/>
              <a:t>            Text[] fragments = highlightField.fragments();</a:t>
            </a:r>
            <a:endParaRPr lang="zh-CN" altLang="en-US"/>
          </a:p>
          <a:p>
            <a:pPr lvl="0"/>
            <a:r>
              <a:rPr lang="zh-CN" altLang="en-US"/>
              <a:t>            name = "";</a:t>
            </a:r>
            <a:endParaRPr lang="zh-CN" altLang="en-US"/>
          </a:p>
          <a:p>
            <a:pPr lvl="0"/>
            <a:r>
              <a:rPr lang="zh-CN" altLang="en-US"/>
              <a:t>            for (Text text : fragments) {</a:t>
            </a:r>
            <a:endParaRPr lang="zh-CN" altLang="en-US"/>
          </a:p>
          <a:p>
            <a:pPr lvl="0"/>
            <a:r>
              <a:rPr lang="zh-CN" altLang="en-US"/>
              <a:t>                 name += text.toString();</a:t>
            </a:r>
            <a:endParaRPr lang="zh-CN" altLang="en-US"/>
          </a:p>
          <a:p>
            <a:pPr lvl="0"/>
            <a:r>
              <a:rPr lang="zh-CN" altLang="en-US"/>
              <a:t>            }</a:t>
            </a:r>
            <a:endParaRPr lang="zh-CN" altLang="en-US"/>
          </a:p>
          <a:p>
            <a:pPr lvl="0"/>
            <a:r>
              <a:rPr lang="zh-CN" altLang="en-US"/>
              <a:t>        }</a:t>
            </a:r>
            <a:endParaRPr lang="zh-CN" altLang="en-US"/>
          </a:p>
          <a:p>
            <a:pPr lvl="0"/>
            <a:r>
              <a:rPr lang="zh-CN" altLang="en-US"/>
              <a:t>        System.out.println("name: " + name);</a:t>
            </a:r>
            <a:endParaRPr lang="zh-CN" altLang="en-US"/>
          </a:p>
          <a:p>
            <a:pPr lvl="0"/>
            <a:r>
              <a:rPr lang="zh-CN" altLang="en-US"/>
              <a:t>        System.out.println("author: " + author);</a:t>
            </a:r>
            <a:endParaRPr lang="zh-CN" altLang="en-US"/>
          </a:p>
          <a:p>
            <a:pPr lvl="0"/>
            <a:r>
              <a:rPr lang="zh-CN" altLang="en-US"/>
              <a:t>    }</a:t>
            </a:r>
            <a:endParaRPr lang="zh-CN" altLang="en-US"/>
          </a:p>
          <a:p>
            <a:pPr lvl="0"/>
            <a:r>
              <a:rPr lang="zh-CN" altLang="en-US"/>
              <a:t>}</a:t>
            </a:r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4273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54274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r>
              <a:rPr lang="zh-CN" altLang="en-US"/>
              <a:t>1、将elasticsearch-analysis-ik-master.zip下载下来进行编译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2、将target\releases目录下面的elasticsearch-analysis-ik-</a:t>
            </a:r>
            <a:r>
              <a:rPr lang="en-US" altLang="zh-CN"/>
              <a:t>master.</a:t>
            </a:r>
            <a:r>
              <a:rPr lang="zh-CN" altLang="en-US"/>
              <a:t>zip上传到es中plugin目录进行解压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在plugin再创建一个父目录保存解压之后的内容analysis-ik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3、修改plugin-descriptor.properties中的elasticsearch.version=6.</a:t>
            </a:r>
            <a:r>
              <a:rPr lang="en-US" altLang="zh-CN"/>
              <a:t>5</a:t>
            </a:r>
            <a:r>
              <a:rPr lang="zh-CN" altLang="en-US"/>
              <a:t>.</a:t>
            </a:r>
            <a:r>
              <a:rPr lang="en-US" altLang="zh-CN"/>
              <a:t>2</a:t>
            </a:r>
            <a:r>
              <a:rPr lang="zh-CN" altLang="en-US"/>
              <a:t>和当前es的版本一致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4、直接启动es即可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5、当然需要同步到每一台es机器上面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6、创建新的索引库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指定对应列采用ik分词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6.1°创建索引库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curl -H "Content-Type: application/json" -XPUT 'http://bigdata01:9200/chinese' 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6.2°对应字段设置分词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curl -XPOST http://bigdata01:9200/chinese/fulltext/_mapping -H 'Content-Type:application/json' -d'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{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	"properties": {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		"content": {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			"type": "text",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			"analyzer": "ik_max_word",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			"search_analyzer": "ik_max_word"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		}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	}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	}'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7、执行termQuery查询，即可看到中文分词的效果</a:t>
            </a:r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6321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56322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369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58370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r>
              <a:rPr lang="zh-CN" altLang="en-US"/>
              <a:t>match_all &amp; 返回11到20个文档信息（分页）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curl -XPOST 'localhost:9200/bank/_search?pretty' -d 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'{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"query": {"match_all": {}},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"from": 10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"size": 10 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}'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from：指定文档索引从哪里开始，默认从0开始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size：从from开始，返回多个文档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这基本上就为分页奠定了基础。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match_all &amp; 根据account的balance 降序排序&amp;返回10个文档（默认10个）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curl -XPOST 'localhost:9200/bank/_search?pretty' -d 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'{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"query": {"match_all": {}},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"sort": {"balance":{"order":"desc"}}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}'</a:t>
            </a:r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0417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22530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返回address=mill：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curl -XPOST 'localhost:9200/bank/_search?pretty' -d 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'{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  "query": {"match": {"address":"mill"}},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}'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返回 address=mill or address=lane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curl -XPOST 'localhost:9200/bank/_search?pretty' -d 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'{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  "query": {"match": {"address":"mill lane"}},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}'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返回 短语匹配 address=mill lane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curl -XPOST 'localhost:9200/bank/_search?pretty' -d 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'{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  "query": {"match_phrase": {"address":"mill lane"}},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fontAlgn="base">
              <a:buNone/>
            </a:pPr>
            <a:r>
              <a:rPr lang="zh-CN" altLang="en-US" strike="noStrike" noProof="1">
                <a:latin typeface="Courier New" panose="02070309020205020404" charset="0"/>
                <a:sym typeface="+mn-ea"/>
              </a:rPr>
              <a:t>}'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marL="0" lvl="0" indent="0" fontAlgn="base">
              <a:buNone/>
            </a:pPr>
            <a:endParaRPr lang="zh-CN" altLang="en-US" strike="noStrike" noProof="1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2465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62466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返回 匹配address=mill or address=lane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curl -XPOST 'localhost:9200/bank/_search?pretty' -d 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'{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"query": {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"bool": {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"should": [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    {"match": {"address":"mill"}},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    {"match": {"address":"lane"}}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]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}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}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}'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should：任何一个满足就可以（类似于||）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返回 不匹配address=mill &amp; address=lane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curl -XPOST 'localhost:9200/bank/_search?pretty' -d 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'{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"query": {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"bool": {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"must_not": [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    {"match": {"address":"mill"}},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    {"match": {"address":"lane"}}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]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}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}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}'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must_not:所有条件都不能满足（类似于! (&amp;&amp;)）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返回 age=40 &amp; state!=ID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curl -XPOST 'localhost:9200/bank/_search?pretty' -d 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'{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"query": {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"bool": {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"must": [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    {"match": {"age":40}}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],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"must_not": [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    {"match": {"state":"ID"}}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    ]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    }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    }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zh-CN" altLang="en-US">
                <a:latin typeface="Courier New" panose="02070309020205020404" charset="0"/>
                <a:sym typeface="宋体" panose="02010600030101010101" pitchFamily="2" charset="-122"/>
              </a:rPr>
              <a:t>}'</a:t>
            </a:r>
            <a:endParaRPr lang="zh-CN" altLang="en-US">
              <a:latin typeface="Courier New" panose="02070309020205020404" charset="0"/>
              <a:sym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4513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64514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r>
              <a:rPr lang="zh-CN" altLang="en-US"/>
              <a:t>curl -XPOST 'localhost:9200/bank/_search?pretty' -d 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'{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"query": {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    "filtered": {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        "query": {"match_all": {}},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        "filter": {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            "range":{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                "balance": {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                    "gte":20000,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                    "lte":30000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                }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            }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        }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    }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    }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}'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过滤查询包含match_all查询(查询部分)和一系列过滤(过滤部分)。可以代替任何其他查询到查询部分以及其他过滤器过滤部分。在上述情况下,过滤器范围智能，因为文档落入range所有匹配“平等”,即比另一个更相关,没有文档。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一般情况，最明智的方式决定是否使用filter or query，就看你是否关心相关性分数。如果相关性不重要，那就使用filter，否则就使用query。 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queries and filters很类似于关系型数据库中的 “SELECT WHERE clause”</a:t>
            </a:r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6561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66562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8609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68610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3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13314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/>
            <a:r>
              <a:rPr lang="zh-CN" altLang="en-US"/>
              <a:t>在Elasticsearch集群中可以监控统计很多信息，但是只有一个是最重要的时集群健康(cluster health)。Es中用三种颜色状态表示:green，yellow，red.</a:t>
            </a:r>
            <a:endParaRPr lang="zh-CN" altLang="en-US"/>
          </a:p>
          <a:p>
            <a:pPr lvl="0"/>
            <a:r>
              <a:rPr lang="zh-CN" altLang="en-US"/>
              <a:t>Green：所有主分片和副本分片都可用</a:t>
            </a:r>
            <a:endParaRPr lang="zh-CN" altLang="en-US"/>
          </a:p>
          <a:p>
            <a:pPr lvl="0"/>
            <a:r>
              <a:rPr lang="zh-CN" altLang="en-US"/>
              <a:t>Yellow：所有主分片可用，但不是所有副本分片都可用</a:t>
            </a:r>
            <a:endParaRPr lang="zh-CN" altLang="en-US"/>
          </a:p>
          <a:p>
            <a:pPr lvl="0"/>
            <a:r>
              <a:rPr lang="zh-CN" altLang="en-US"/>
              <a:t>Red：不是所有的主分片都可用</a:t>
            </a:r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0657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70658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r>
              <a:rPr lang="zh-CN" altLang="en-US"/>
              <a:t>如果分片数过少或过多，都会导致检索比较慢。分片数过多会导致检索时打开比较多的文件，另外也会导致多台服务器之间通讯。而分片数过少会导至单个分片索引过大，所以检索速度慢。建议单个分片最多存储20G左右的索引数据，所以，分片数量=数据总量/20G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副本多的话，可以提升搜索的能力，但是如果设置很多副本的话也会对服务器造成额外的压力，因为需要同步数据。所以建议设置2-3个即可。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要定时对索引进行优化，不然segment越多，查询的性能就越差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索引量不是很大的话情况下可以将segment设置为1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curl -XPOST 'http://localhost:9200/crxy/_optimize?max_num_segments=1'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java代码：client.admin().indices().prepareOptimize("bigdata").setMaxNumSegments(1).get();</a:t>
            </a:r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2705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72706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4753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74754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7E8FEA-3AC9-4DE1-B0CA-FA2A2FC791B1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curl: (6) Couldn't resolve host 'XPOST'</a:t>
            </a:r>
            <a:endParaRPr lang="zh-CN" altLang="en-US"/>
          </a:p>
          <a:p>
            <a:r>
              <a:rPr lang="zh-CN" altLang="en-US"/>
              <a:t>{"error":"Content-Type header [application/x-www-form-urlencoded] is not supported","status":406}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7409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17410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/>
            <a:r>
              <a:rPr lang="zh-CN" altLang="en-US"/>
              <a:t>如果想要确定创建的都是全新的数据</a:t>
            </a:r>
            <a:endParaRPr lang="zh-CN" altLang="en-US"/>
          </a:p>
          <a:p>
            <a:pPr lvl="0"/>
            <a:r>
              <a:rPr lang="zh-CN" altLang="en-US"/>
              <a:t>1：使用随机ID(POST方式)</a:t>
            </a:r>
            <a:endParaRPr lang="zh-CN" altLang="en-US"/>
          </a:p>
          <a:p>
            <a:pPr lvl="0"/>
            <a:r>
              <a:rPr lang="zh-CN" altLang="en-US"/>
              <a:t>2：在url后面添加参数</a:t>
            </a:r>
            <a:endParaRPr lang="zh-CN" altLang="en-US"/>
          </a:p>
          <a:p>
            <a:pPr lvl="0"/>
            <a:r>
              <a:rPr lang="zh-CN" altLang="en-US"/>
              <a:t>curl -H "Content-Type: application/json" -XPOST http://localhost:9200/bigdata/product/2?op_type=create -d '{"name" : "hbase"}'</a:t>
            </a:r>
            <a:endParaRPr lang="zh-CN" altLang="en-US"/>
          </a:p>
          <a:p>
            <a:pPr lvl="0"/>
            <a:r>
              <a:rPr lang="zh-CN" altLang="en-US"/>
              <a:t>curl -H "Content-Type: application/json" -XPOST http://localhost:9200/bigdata/product/3/_create -d '{"name" : "hive"}'</a:t>
            </a:r>
            <a:endParaRPr lang="zh-CN" altLang="en-US"/>
          </a:p>
          <a:p>
            <a:pPr lvl="0"/>
            <a:r>
              <a:rPr lang="zh-CN" altLang="en-US"/>
              <a:t>     如果成功创建了新的文档，ES将会返回常见的元数据以及created为true的反馈。如果存在同名文件，ES将会返回AlreadyExistsException。</a:t>
            </a:r>
            <a:endParaRPr lang="zh-CN" altLang="en-US"/>
          </a:p>
          <a:p>
            <a:pPr lvl="0"/>
            <a:r>
              <a:rPr lang="zh-CN" altLang="en-US"/>
              <a:t>之前的版本如果成功创建了新的文档，Elasticsearch将会返回常见的元数据以及201 Created的HTTP反馈码。而如果存在同名文件，Elasticsearch将会返回一个409 Conflict的HTTP反馈码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505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21506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lvl="0"/>
            <a:r>
              <a:rPr lang="zh-CN" altLang="en-US"/>
              <a:t>可以查看一下各个索引库信息</a:t>
            </a:r>
            <a:endParaRPr lang="zh-CN" altLang="en-US"/>
          </a:p>
          <a:p>
            <a:pPr lvl="0"/>
            <a:r>
              <a:rPr lang="zh-CN" altLang="en-US"/>
              <a:t>curl 'http://localhost:9200/_cat/indices?v'</a:t>
            </a:r>
            <a:endParaRPr lang="zh-CN" altLang="en-US"/>
          </a:p>
          <a:p>
            <a:pPr lvl="0"/>
            <a:endParaRPr lang="zh-CN" altLang="en-US"/>
          </a:p>
          <a:p>
            <a:pPr lvl="0"/>
            <a:r>
              <a:rPr lang="zh-CN" altLang="en-US"/>
              <a:t>Bulk请求可以在URL中声明/_index或者/_index/_type</a:t>
            </a:r>
            <a:endParaRPr lang="zh-CN" altLang="en-US"/>
          </a:p>
          <a:p>
            <a:pPr lvl="0"/>
            <a:r>
              <a:rPr lang="zh-CN" altLang="en-US"/>
              <a:t>Bulk一次最大处理多少数据量</a:t>
            </a:r>
            <a:endParaRPr lang="zh-CN" altLang="en-US"/>
          </a:p>
          <a:p>
            <a:pPr lvl="0"/>
            <a:r>
              <a:rPr lang="zh-CN" altLang="en-US"/>
              <a:t>Bulk会把将要处理的数据载入内存中，所以数据量是有限制的</a:t>
            </a:r>
            <a:endParaRPr lang="zh-CN" altLang="en-US"/>
          </a:p>
          <a:p>
            <a:pPr lvl="0"/>
            <a:r>
              <a:rPr lang="zh-CN" altLang="en-US"/>
              <a:t>最佳的数据量不是一个确定的数值，它取决于你的硬件，你的文档大小以及复杂性，你的索引以及搜索的负载</a:t>
            </a:r>
            <a:endParaRPr lang="zh-CN" altLang="en-US"/>
          </a:p>
          <a:p>
            <a:pPr lvl="0"/>
            <a:r>
              <a:rPr lang="zh-CN" altLang="en-US"/>
              <a:t>一般建议是1000~5000个文档，如果你的文档很大，可以适当减少队列，大小建议是5~15MB，默认不能超过100M，可以在es的配置文件中修改这个值</a:t>
            </a:r>
            <a:endParaRPr lang="zh-CN" altLang="en-US"/>
          </a:p>
          <a:p>
            <a:pPr lvl="0"/>
            <a:r>
              <a:rPr lang="zh-CN" altLang="en-US"/>
              <a:t>http.max_content_length:100mb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3553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23554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r>
              <a:rPr lang="en-US" altLang="en-US">
                <a:latin typeface="Courier New" panose="02070309020205020404" charset="0"/>
              </a:rPr>
              <a:t>     </a:t>
            </a:r>
            <a:r>
              <a:rPr lang="zh-CN" altLang="en-US">
                <a:latin typeface="Courier New" panose="02070309020205020404" charset="0"/>
              </a:rPr>
              <a:t>es在处理外部版本号的时候，它不再检查_version是否与请求中指定的数值是否相等，而是检查当前的_version是否比指定的数值小，如果小，则请求成功。</a:t>
            </a:r>
            <a:endParaRPr lang="zh-CN" altLang="en-US">
              <a:latin typeface="Courier New" panose="02070309020205020404" charset="0"/>
            </a:endParaRPr>
          </a:p>
          <a:p>
            <a:pPr marL="0" lvl="0" indent="0">
              <a:buNone/>
            </a:pPr>
            <a:r>
              <a:rPr lang="zh-CN" altLang="en-US">
                <a:latin typeface="Courier New" panose="02070309020205020404" charset="0"/>
              </a:rPr>
              <a:t>example：</a:t>
            </a:r>
            <a:endParaRPr lang="zh-CN" altLang="en-US">
              <a:latin typeface="Courier New" panose="02070309020205020404" charset="0"/>
            </a:endParaRPr>
          </a:p>
          <a:p>
            <a:pPr marL="0" lvl="0" indent="0">
              <a:buNone/>
            </a:pPr>
            <a:r>
              <a:rPr lang="zh-CN" altLang="en-US">
                <a:latin typeface="Courier New" panose="02070309020205020404" charset="0"/>
              </a:rPr>
              <a:t>     curl -XPUT 'http://localhost:9200/bigdata/product/20?version=10&amp;version_type=external' -d '{"name": "flink"}'</a:t>
            </a:r>
            <a:endParaRPr lang="zh-CN" altLang="en-US">
              <a:latin typeface="Courier New" panose="02070309020205020404" charset="0"/>
            </a:endParaRPr>
          </a:p>
          <a:p>
            <a:pPr marL="0" lvl="0" indent="0">
              <a:buNone/>
            </a:pPr>
            <a:r>
              <a:rPr lang="zh-CN" altLang="en-US"/>
              <a:t>     注意：此处url前后的引号不能省略，否则执行的时候会报错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5601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25602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r>
              <a:rPr lang="zh-CN" altLang="en-US"/>
              <a:t>kibana 本质上是elasticsearch web客户端，是一个分析和可视化elasticsearch平台，可通过kibana搜索、查看和与存储在elasticsearch的索引进行交互。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可以很方便的执行先进的数据分析和可视化多种格式的数据，如图表、表格、地图等。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下载地址：http://www.elastic.co/downloads/kibana，这里下载的版本为kibana-4.5.0-linux-x64.tar.gz，需要特别注意的就是kibana和ES之间的版本匹配问题。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简单配置即可：</a:t>
            </a:r>
            <a:endParaRPr lang="zh-CN" altLang="en-US"/>
          </a:p>
          <a:p>
            <a:pPr marL="0" lvl="0" indent="0">
              <a:buNone/>
            </a:pPr>
            <a:r>
              <a:rPr lang="en-US" altLang="zh-CN"/>
              <a:t>server.port: 5601</a:t>
            </a:r>
            <a:endParaRPr lang="en-US" altLang="zh-CN"/>
          </a:p>
          <a:p>
            <a:pPr marL="0" lvl="0" indent="0">
              <a:buNone/>
            </a:pPr>
            <a:r>
              <a:rPr lang="en-US" altLang="zh-CN"/>
              <a:t>server.host: "master"</a:t>
            </a:r>
            <a:endParaRPr lang="en-US" altLang="zh-CN"/>
          </a:p>
          <a:p>
            <a:pPr marL="0" lvl="0" indent="0">
              <a:buNone/>
            </a:pPr>
            <a:r>
              <a:rPr lang="en-US" altLang="zh-CN"/>
              <a:t>elasticsearch.url: "http://master:9200"</a:t>
            </a:r>
            <a:endParaRPr lang="en-US" altLang="zh-CN"/>
          </a:p>
          <a:p>
            <a:pPr marL="0" lvl="0" indent="0">
              <a:buNone/>
            </a:pPr>
            <a:r>
              <a:rPr lang="zh-CN" altLang="en-US"/>
              <a:t>启动：$KIBANA_HOME/bin/kibana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后台启动： kibana]$ nohup bin/kibana &gt;logs/kibana.log 2&gt;&amp;1 &amp;</a:t>
            </a:r>
            <a:endParaRPr lang="zh-CN" altLang="en-US"/>
          </a:p>
          <a:p>
            <a:pPr marL="0" lvl="0" indent="0">
              <a:buNone/>
            </a:pPr>
            <a:r>
              <a:rPr lang="zh-CN" altLang="en-US"/>
              <a:t>访问：http://</a:t>
            </a:r>
            <a:r>
              <a:rPr lang="en-US" altLang="zh-CN"/>
              <a:t>master</a:t>
            </a:r>
            <a:r>
              <a:rPr lang="zh-CN" altLang="en-US"/>
              <a:t>:5601/</a:t>
            </a:r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7649" name="幻灯片图像占位符 1"/>
          <p:cNvSpPr>
            <a:spLocks noGrp="1" noRot="1" noTextEdit="1"/>
          </p:cNvSpPr>
          <p:nvPr>
            <p:ph type="sldImg"/>
          </p:nvPr>
        </p:nvSpPr>
        <p:spPr/>
      </p:sp>
      <p:sp>
        <p:nvSpPr>
          <p:cNvPr id="27650" name="文本占位符 2"/>
          <p:cNvSpPr>
            <a:spLocks noGrp="1"/>
          </p:cNvSpPr>
          <p:nvPr>
            <p:ph type="body"/>
          </p:nvPr>
        </p:nvSpPr>
        <p:spPr/>
        <p:txBody>
          <a:bodyPr wrap="square" lIns="91440" tIns="45720" rIns="91440" bIns="45720" anchor="t"/>
          <a:p>
            <a:pPr marL="0" lvl="0" indent="0">
              <a:buNone/>
            </a:pP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8781" y="796669"/>
            <a:ext cx="6722931" cy="381197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74784"/>
            <a:ext cx="9144000" cy="10677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3"/>
          <a:stretch>
            <a:fillRect/>
          </a:stretch>
        </p:blipFill>
        <p:spPr>
          <a:xfrm>
            <a:off x="669636" y="0"/>
            <a:ext cx="8474364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273844"/>
            <a:ext cx="7886700" cy="719138"/>
          </a:xfrm>
        </p:spPr>
        <p:txBody>
          <a:bodyPr/>
          <a:lstStyle>
            <a:lvl1pPr>
              <a:defRPr>
                <a:solidFill>
                  <a:srgbClr val="575757"/>
                </a:solidFill>
              </a:defRPr>
            </a:lvl1pPr>
          </a:lstStyle>
          <a:p>
            <a:r>
              <a:rPr lang="zh-CN" altLang="en-US" dirty="0"/>
              <a:t>休息一下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9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endParaRPr lang="en-US" altLang="zh-CN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en-US" alt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BEBA1798-48B9-402E-A947-5E69BF6C7FA9}" type="slidenum">
              <a:rPr lang="en-US" altLang="zh-CN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base"/>
            <a:endParaRPr lang="en-US" altLang="zh-CN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base"/>
            <a:endParaRPr lang="en-US" altLang="zh-CN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base"/>
            <a:fld id="{BEBA1798-48B9-402E-A947-5E69BF6C7FA9}" type="slidenum">
              <a:rPr lang="en-US" altLang="zh-CN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24C8F7-A70A-426E-995D-C2C85B841D3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B84D56-7FB2-49C7-9683-8F9A92A4F7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11.e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10.emf"/><Relationship Id="rId1" Type="http://schemas.openxmlformats.org/officeDocument/2006/relationships/oleObject" Target="../embeddings/oleObject1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1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1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5.png"/><Relationship Id="rId2" Type="http://schemas.openxmlformats.org/officeDocument/2006/relationships/hyperlink" Target="http://www.elastic.co" TargetMode="External"/><Relationship Id="rId1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21.png"/><Relationship Id="rId3" Type="http://schemas.openxmlformats.org/officeDocument/2006/relationships/image" Target="../media/image5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24.png"/><Relationship Id="rId1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3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1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5.png"/><Relationship Id="rId1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4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jpeg"/><Relationship Id="rId1" Type="http://schemas.openxmlformats.org/officeDocument/2006/relationships/image" Target="../media/image5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837968" y="1245398"/>
            <a:ext cx="7869045" cy="1999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accent1"/>
                </a:solidFill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Hadoop</a:t>
            </a:r>
            <a:r>
              <a:rPr lang="zh-CN" altLang="en-US" sz="2800" b="1" dirty="0" smtClean="0">
                <a:solidFill>
                  <a:schemeClr val="accent1"/>
                </a:solidFill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企业级实战</a:t>
            </a:r>
            <a:endParaRPr lang="en-US" altLang="zh-CN" sz="2800" b="1" dirty="0" smtClean="0">
              <a:solidFill>
                <a:schemeClr val="accent1"/>
              </a:solidFill>
              <a:latin typeface="Courier New" panose="02070309020205020404" charset="0"/>
              <a:ea typeface="微软雅黑" panose="020B0503020204020204" pitchFamily="34" charset="-122"/>
              <a:cs typeface="Courier New" panose="02070309020205020404" charset="0"/>
            </a:endParaRPr>
          </a:p>
          <a:p>
            <a:pPr algn="ctr"/>
            <a:r>
              <a:rPr lang="en-US" altLang="zh-CN" sz="4800" b="1" i="1" dirty="0" smtClean="0">
                <a:solidFill>
                  <a:schemeClr val="accent1"/>
                </a:solidFill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ElasticSearch</a:t>
            </a:r>
            <a:r>
              <a:rPr lang="zh-CN" altLang="en-US" sz="4800" b="1" i="1" dirty="0" smtClean="0">
                <a:solidFill>
                  <a:schemeClr val="accent1"/>
                </a:solidFill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使用指南</a:t>
            </a:r>
            <a:endParaRPr lang="en-US" altLang="zh-CN" sz="4800" b="1" i="1" dirty="0" smtClean="0">
              <a:solidFill>
                <a:schemeClr val="accent1"/>
              </a:solidFill>
              <a:latin typeface="Courier New" panose="02070309020205020404" charset="0"/>
              <a:ea typeface="微软雅黑" panose="020B0503020204020204" pitchFamily="34" charset="-122"/>
              <a:cs typeface="Courier New" panose="02070309020205020404" charset="0"/>
            </a:endParaRPr>
          </a:p>
          <a:p>
            <a:pPr algn="ctr"/>
            <a:endParaRPr lang="en-US" altLang="zh-CN" sz="4800" b="1" i="1" dirty="0" smtClean="0">
              <a:solidFill>
                <a:schemeClr val="accent1"/>
              </a:solidFill>
              <a:latin typeface="Courier New" panose="02070309020205020404" charset="0"/>
              <a:ea typeface="微软雅黑" panose="020B0503020204020204" pitchFamily="34" charset="-122"/>
              <a:cs typeface="Courier New" panose="020703090202050204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40580" y="2601934"/>
            <a:ext cx="20628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accent1"/>
                </a:solidFill>
                <a:latin typeface="+mn-ea"/>
              </a:rPr>
              <a:t>服务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</a:rPr>
              <a:t>·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</a:rPr>
              <a:t>管理</a:t>
            </a:r>
            <a:endParaRPr lang="zh-CN" altLang="en-US" dirty="0">
              <a:solidFill>
                <a:schemeClr val="accent1"/>
              </a:solidFill>
              <a:latin typeface="+mn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320175" y="2746706"/>
            <a:ext cx="108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2746505" y="2746706"/>
            <a:ext cx="108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589187" y="3374111"/>
            <a:ext cx="2062841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2019.05  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</a:t>
            </a:r>
            <a:r>
              <a:rPr lang="en-US" altLang="zh-CN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6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北京</a:t>
            </a:r>
            <a:endParaRPr lang="zh-CN" altLang="en-US" sz="16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9" name="Timeless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 cstate="print"/>
          <a:stretch>
            <a:fillRect/>
          </a:stretch>
        </p:blipFill>
        <p:spPr>
          <a:xfrm>
            <a:off x="5126742" y="-778758"/>
            <a:ext cx="609600" cy="6096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4994" y="207434"/>
            <a:ext cx="2242286" cy="6060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30"/>
                            </p:stCondLst>
                            <p:childTnLst>
                              <p:par>
                                <p:cTn id="1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3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3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 numSld="99">
                <p:cTn id="3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  <p:bldLst>
      <p:bldP spid="4" grpId="0"/>
      <p:bldP spid="6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730568" y="1347470"/>
            <a:ext cx="657225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logging.yml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日志配置文件，es也是使用log4j来记录日志的，所以logging.yml里的设置按普通log4j配置来设置就行了。</a:t>
            </a:r>
            <a:endParaRPr lang="zh-CN" altLang="en-US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elasticsearch.yml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es的基本配置文件,需要注意的是key和value的格式“</a:t>
            </a:r>
            <a:r>
              <a:rPr lang="en-US" altLang="zh-CN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:</a:t>
            </a: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”之后需要一个空格。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修改如下配置之后，就可以从别的机器上进行访问了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en-US" altLang="zh-CN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==&gt;</a:t>
            </a:r>
            <a:endParaRPr lang="en-US" altLang="zh-CN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en-US" altLang="zh-CN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cluster.name: bigdata</a:t>
            </a:r>
            <a:endParaRPr lang="en-US" altLang="zh-CN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  <a:p>
            <a:pPr>
              <a:buNone/>
            </a:pPr>
            <a:r>
              <a:rPr lang="en-US" altLang="zh-CN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node.name: hadoop</a:t>
            </a:r>
            <a:endParaRPr lang="en-US" altLang="zh-CN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  <a:p>
            <a:pPr>
              <a:buNone/>
            </a:pPr>
            <a:r>
              <a:rPr lang="en-US" altLang="zh-CN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node.attr.rack: rack-1</a:t>
            </a:r>
            <a:endParaRPr lang="en-US" altLang="zh-CN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  <a:p>
            <a:pPr>
              <a:buNone/>
            </a:pPr>
            <a:r>
              <a:rPr lang="en-US" altLang="zh-CN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path.data: /home/bigdata/data/elasticsearch</a:t>
            </a:r>
            <a:endParaRPr lang="en-US" altLang="zh-CN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  <a:p>
            <a:pPr>
              <a:buNone/>
            </a:pPr>
            <a:r>
              <a:rPr lang="en-US" altLang="zh-CN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path.logs: /home/bigdata/logs/elasticsearch</a:t>
            </a:r>
            <a:endParaRPr lang="en-US" altLang="zh-CN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  <a:p>
            <a:pPr>
              <a:buNone/>
            </a:pPr>
            <a:r>
              <a:rPr lang="en-US" altLang="zh-CN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bootstrap.memory_lock: false</a:t>
            </a:r>
            <a:endParaRPr lang="en-US" altLang="zh-CN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  <a:p>
            <a:pPr>
              <a:buNone/>
            </a:pPr>
            <a:r>
              <a:rPr lang="en-US" altLang="zh-CN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bootstrap.system_call_filter: false</a:t>
            </a:r>
            <a:endParaRPr lang="en-US" altLang="zh-CN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  <a:p>
            <a:pPr>
              <a:buNone/>
            </a:pPr>
            <a:r>
              <a:rPr lang="en-US" altLang="zh-CN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network.host: bigdata01</a:t>
            </a:r>
            <a:endParaRPr lang="en-US" altLang="zh-CN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809332" y="43394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配置文件说明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730885" y="1222375"/>
            <a:ext cx="7599045" cy="154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buNone/>
            </a:pPr>
            <a:r>
              <a:rPr lang="en-US" altLang="zh-CN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</a:t>
            </a: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url是利用URL语法在命令行方式下工作的开源文件传输工具，使用curl可以简单实现常见的get/post请求。简单的认为是可以在命令行下面访问url的一个工具。在centos的默认库里面是有curl工具的，如果没有请yum安装即可。</a:t>
            </a:r>
            <a:endParaRPr lang="zh-CN" altLang="en-US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l"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curl</a:t>
            </a:r>
            <a:endParaRPr lang="zh-CN" altLang="en-US" b="0" noProof="1">
              <a:latin typeface="Courier New" panose="02070309020205020404" charset="0"/>
            </a:endParaRPr>
          </a:p>
          <a:p>
            <a:pPr marL="742950" lvl="1" indent="-285750" fontAlgn="base">
              <a:buFont typeface="Wingdings" panose="05000000000000000000" charset="0"/>
              <a:buChar char="Ø"/>
            </a:pPr>
            <a:r>
              <a:rPr lang="zh-CN" altLang="en-US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-</a:t>
            </a:r>
            <a:r>
              <a:rPr lang="en-US" altLang="zh-CN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X</a:t>
            </a:r>
            <a:r>
              <a:rPr lang="zh-CN" altLang="en-US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指定http的请求方法 有HEAD GET POST PUT DELETE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marL="742950" lvl="1" indent="-285750" fontAlgn="base">
              <a:buFont typeface="Wingdings" panose="05000000000000000000" charset="0"/>
              <a:buChar char="Ø"/>
            </a:pPr>
            <a:r>
              <a:rPr lang="zh-CN" altLang="en-US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-d 指定要传输的数据</a:t>
            </a:r>
            <a:endParaRPr lang="zh-CN" altLang="en-US" b="0" strike="noStrike" noProof="1">
              <a:latin typeface="Courier New" panose="02070309020205020404" charset="0"/>
            </a:endParaRPr>
          </a:p>
          <a:p>
            <a:pPr marL="742950" lvl="1" indent="-285750" fontAlgn="base">
              <a:buFont typeface="Wingdings" panose="05000000000000000000" charset="0"/>
              <a:buChar char="Ø"/>
            </a:pPr>
            <a:r>
              <a:rPr lang="zh-CN" altLang="en-US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-H 指定http请求头信息</a:t>
            </a:r>
            <a:endParaRPr lang="zh-CN" altLang="en-US" b="0" strike="noStrike" noProof="1">
              <a:latin typeface="Courier New" panose="020703090202050204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76605" y="2814320"/>
            <a:ext cx="8036560" cy="154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l"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curl创建索引库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curl -H "Content-Type: application/json" -XPUT http://&lt;ip&gt;:9200/index_name/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PUT或POST都可以创建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举例：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curl -H "Content-Type: application/json" -XPUT 'http://localhost:9200/bigdata'</a:t>
            </a:r>
            <a:endParaRPr lang="zh-CN" altLang="en-US" b="0" noProof="1">
              <a:latin typeface="Courier New" panose="0207030902020502040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5" name="矩形 4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8" name="TextBox 8"/>
          <p:cNvSpPr txBox="1">
            <a:spLocks noChangeArrowheads="1"/>
          </p:cNvSpPr>
          <p:nvPr/>
        </p:nvSpPr>
        <p:spPr bwMode="auto">
          <a:xfrm>
            <a:off x="3809332" y="43394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CURL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简介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730885" y="1365250"/>
            <a:ext cx="7758430" cy="1960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l"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创建索引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curl -H "Content-Type: application/json" -XPOST 'http://localhost:9200/bigdata/product/1' -d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'{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"name" : "hadoop",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"author" : "Doug Cutting",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"core" : ["hdfs","mr","yarn"],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"latest_version": 3.0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}'</a:t>
            </a:r>
            <a:endParaRPr lang="zh-CN" altLang="en-US" b="0" noProof="1">
              <a:latin typeface="Courier New" panose="02070309020205020404" charset="0"/>
            </a:endParaRPr>
          </a:p>
        </p:txBody>
      </p:sp>
      <p:pic>
        <p:nvPicPr>
          <p:cNvPr id="15364" name="图片 4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5184" y="3400187"/>
            <a:ext cx="6488906" cy="751284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" name="组合 1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5" name="矩形 4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8" name="TextBox 8"/>
          <p:cNvSpPr txBox="1">
            <a:spLocks noChangeArrowheads="1"/>
          </p:cNvSpPr>
          <p:nvPr/>
        </p:nvSpPr>
        <p:spPr bwMode="auto">
          <a:xfrm>
            <a:off x="3809332" y="43394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CURL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简介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730885" y="1233805"/>
            <a:ext cx="808863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PUT是幂等方法，POST不是。所以PUT用户更新，POST用于新增比较合适。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PUT和DELETE操作是幂等的。所谓幂等是指不管进行多少次操作，结果都一样。比如用PUT修改一篇文章，然后在做同样的操作，每次操作后的结果并没有什么不同，DELETE也是一样。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POST操作不是幂等的，比如常见的POST重复加载问题：当我们多次发出同样的POST请求后，其结果是创建了若干的资源。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还有一点需要注意的就是，创建操作可以使用POST，也可以使用PUT，区别就在于POST是作用在一个集合资源(/articles)之上的，而PUT操作是作用在一个具体资源之上的(/articles/123)，比如说很多资源使用数据库自增主键作为标识信息，这个时候就需要使用PUT了。而创建的资源的标识信息到底是什么，只能由服务端提供时，这个时候就必须使用POST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zh-CN" altLang="en-US" sz="1200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ES创建索引库和索引时的注意点</a:t>
            </a:r>
            <a:endParaRPr lang="zh-CN" altLang="en-US" sz="1200" b="0" strike="noStrike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 1)索引库名称必须要全部小写，不能以下划线开头，也不能包含逗号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 2)如果没有明确指定索引数据的ID，那么es会自动生成一个随机的ID，需要使用POST参数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	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curl -H "Content-Type: application/json" -XPOST http://localhost:9200/bigdata/product/ -d '{"author" : "Doug Cutting"}'</a:t>
            </a:r>
            <a:endParaRPr lang="zh-CN" altLang="en-US" sz="1200" b="0" noProof="1">
              <a:latin typeface="Courier New" panose="02070309020205020404" charset="0"/>
            </a:endParaRPr>
          </a:p>
        </p:txBody>
      </p:sp>
      <p:pic>
        <p:nvPicPr>
          <p:cNvPr id="16388" name="图片 4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4030" y="4177665"/>
            <a:ext cx="8248015" cy="76644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809332" y="43394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CURL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简介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——PUT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和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POST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区别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731123" y="1406605"/>
            <a:ext cx="8174831" cy="3449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l"/>
            </a:pPr>
            <a:r>
              <a:rPr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查询所有 -GET</a:t>
            </a:r>
            <a:endParaRPr b="0" noProof="1">
              <a:latin typeface="Courier New" panose="02070309020205020404" charset="0"/>
            </a:endParaRPr>
          </a:p>
          <a:p>
            <a:pPr marL="742950" lvl="1" indent="-285750" fontAlgn="base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1200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根据产品ID查询</a:t>
            </a:r>
            <a:endParaRPr sz="1200" b="0" strike="noStrike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curl -XGET http://localhost:9200/bigdata/product/1?pretty</a:t>
            </a:r>
            <a:endParaRPr sz="1200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在任意的查询url中添加pretty参数，es可以获取更易识别的json结果。</a:t>
            </a:r>
            <a:endParaRPr sz="1200" b="0" noProof="1">
              <a:latin typeface="Courier New" panose="02070309020205020404" charset="0"/>
            </a:endParaRPr>
          </a:p>
          <a:p>
            <a:pPr marL="742950" lvl="1" indent="-285750" fontAlgn="base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1200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检索文档中的一部分，显示特定的字段内容</a:t>
            </a:r>
            <a:endParaRPr lang="en-US" sz="1200" b="0" strike="noStrike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curl -XGET http://localhost:9200/bigdata/product/1?_source=name,author&amp;pretty'</a:t>
            </a:r>
            <a:endParaRPr sz="1200" b="0" noProof="1">
              <a:latin typeface="Courier New" panose="02070309020205020404" charset="0"/>
            </a:endParaRPr>
          </a:p>
          <a:p>
            <a:pPr marL="742950" lvl="1" indent="-285750" fontAlgn="base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1200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获取source的数据</a:t>
            </a:r>
            <a:endParaRPr sz="1200" b="0" strike="noStrike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curl -XGET 'http://localhost:9200/bigdata/product/1/_source?pretty'</a:t>
            </a:r>
            <a:endParaRPr sz="1200" b="0" noProof="1">
              <a:latin typeface="Courier New" panose="02070309020205020404" charset="0"/>
            </a:endParaRPr>
          </a:p>
          <a:p>
            <a:pPr marL="742950" lvl="1" indent="-285750" fontAlgn="base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1200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查询所有</a:t>
            </a:r>
            <a:endParaRPr sz="1200" b="0" strike="noStrike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curl -XGET 'http://localhost:9200/bigdata/product/_search?pretty'</a:t>
            </a:r>
            <a:endParaRPr sz="1200" b="0" noProof="1">
              <a:latin typeface="Courier New" panose="02070309020205020404" charset="0"/>
            </a:endParaRPr>
          </a:p>
          <a:p>
            <a:pPr marL="742950" lvl="1" indent="-285750" fontAlgn="base">
              <a:lnSpc>
                <a:spcPct val="150000"/>
              </a:lnSpc>
              <a:buFont typeface="Wingdings" panose="05000000000000000000" charset="0"/>
              <a:buChar char="Ø"/>
            </a:pPr>
            <a:r>
              <a:rPr sz="1200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根据条件进行查询</a:t>
            </a:r>
            <a:endParaRPr sz="1200" b="0" strike="noStrike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curl -XGET 'http://localhost:9200/bigdata/product/_search?q=name:hbase&amp;pretty'</a:t>
            </a:r>
            <a:endParaRPr sz="1200" b="0" noProof="1">
              <a:latin typeface="Courier New" panose="0207030902020502040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809332" y="43394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CURL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简介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——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查询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730885" y="1359535"/>
            <a:ext cx="7576185" cy="3253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l"/>
            </a:pPr>
            <a:r>
              <a:rPr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ES更新</a:t>
            </a:r>
            <a:endParaRPr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ES可以使用PUT或者POST对文档进行更新，如果指定ID的文档已经存在，则执行更新操作</a:t>
            </a:r>
            <a:endParaRPr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注意：执行更新操作的时候</a:t>
            </a:r>
            <a:r>
              <a:rPr lang="zh-CN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，</a:t>
            </a:r>
            <a:r>
              <a:rPr sz="120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ES首先将旧的文档标记为删除状态，然后添加新的文档，旧的文</a:t>
            </a:r>
            <a:endParaRPr sz="120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档不会立即消失，但是你也无法访问</a:t>
            </a: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，ES会继续添加更多数据的时候在后台清理已经标记为删</a:t>
            </a:r>
            <a:endParaRPr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除状态的文档。</a:t>
            </a:r>
            <a:endParaRPr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l"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局部更新</a:t>
            </a:r>
            <a:endParaRPr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可以添加新字段或者更新已经存在字段(必须使用</a:t>
            </a:r>
            <a:r>
              <a:rPr sz="120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POST</a:t>
            </a: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)</a:t>
            </a:r>
            <a:endParaRPr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curl -XPOST http://localhost:9200/bigdata/product/1/_update -d </a:t>
            </a:r>
            <a:endParaRPr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'{"doc":{"name" : "apache-hadoop"}}'</a:t>
            </a:r>
            <a:endParaRPr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l"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ES删除</a:t>
            </a:r>
            <a:endParaRPr sz="1200" b="0" noProof="1">
              <a:latin typeface="Courier New" panose="02070309020205020404" charset="0"/>
            </a:endParaRPr>
          </a:p>
          <a:p>
            <a:pPr marL="742950" lvl="1" indent="-285750" fontAlgn="base">
              <a:buFont typeface="Wingdings" panose="05000000000000000000" charset="0"/>
              <a:buChar char="Ø"/>
            </a:pPr>
            <a:r>
              <a:rPr sz="1200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普通删除，根据主键删除</a:t>
            </a:r>
            <a:endParaRPr sz="1200" b="0" strike="noStrike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</a:t>
            </a: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curl -XDELETE http://localhost:9200/bigdata/product/3/</a:t>
            </a:r>
            <a:endParaRPr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说明：如果文档存在，es属性found：true，successful:1，_version属性的值+1。</a:t>
            </a:r>
            <a:endParaRPr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如果文档不存在，es属性found为false，但是版本值version依然会+1，这个就是内部</a:t>
            </a:r>
            <a:endParaRPr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管理的一部分，有点像svn版本号，它保证了我们在多个节点间的不同操作的顺序被正确标记了。</a:t>
            </a:r>
            <a:endParaRPr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注意：一个文档被删除之后，不会立即生效，他只是被标记为已删除。ES将会在你之后添加</a:t>
            </a:r>
            <a:endParaRPr sz="120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sz="120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更多索引的时候才会在后台进行删除。</a:t>
            </a:r>
            <a:endParaRPr sz="1200" noProof="1">
              <a:latin typeface="Courier New" panose="0207030902020502040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809332" y="43394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CURL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简介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——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更新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677783" y="1342231"/>
            <a:ext cx="8174831" cy="3253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l"/>
            </a:pPr>
            <a:r>
              <a:rPr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ES批量操作-bulk</a:t>
            </a:r>
            <a:endParaRPr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Bulk api可以帮助我们同时执行多个请求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格式：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action:[index|create|update|delete]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metadata:_index,_type,_id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request body:_source(删除操作不需要)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{action:{metadata}}\n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{request body}\n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{action:{metadata}}\n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{request body}\n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</a:t>
            </a:r>
            <a:r>
              <a:rPr sz="120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create和index的区别</a:t>
            </a:r>
            <a:endParaRPr sz="120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如果数据存在，使用create操作失败，会提示文档已经存在，使用index则可以成功执行。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使用文件的方式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vi reqeusts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curl -XPOST/PUT http://localhost:9200/index/type/_bulk --data-binary @path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比如	curl -XPOST 'http://localhost:9200/bank/accout/_bulk?pretty' --data-binary  "@data/accounts.json"</a:t>
            </a:r>
            <a:endParaRPr sz="1200" b="0" noProof="1">
              <a:latin typeface="Courier New" panose="02070309020205020404" charset="0"/>
            </a:endParaRPr>
          </a:p>
        </p:txBody>
      </p:sp>
      <p:graphicFrame>
        <p:nvGraphicFramePr>
          <p:cNvPr id="20484" name="对象 59"/>
          <p:cNvGraphicFramePr>
            <a:graphicFrameLocks noChangeAspect="1"/>
          </p:cNvGraphicFramePr>
          <p:nvPr/>
        </p:nvGraphicFramePr>
        <p:xfrm>
          <a:off x="5328047" y="2594372"/>
          <a:ext cx="692944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" showAsIcon="1" r:id="rId1" imgW="923925" imgH="838200" progId="Package">
                  <p:embed/>
                </p:oleObj>
              </mc:Choice>
              <mc:Fallback>
                <p:oleObj name="" showAsIcon="1" r:id="rId1" imgW="923925" imgH="838200" progId="Package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328047" y="2594372"/>
                        <a:ext cx="692944" cy="6286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485" name="对象 58"/>
          <p:cNvGraphicFramePr>
            <a:graphicFrameLocks noChangeAspect="1"/>
          </p:cNvGraphicFramePr>
          <p:nvPr/>
        </p:nvGraphicFramePr>
        <p:xfrm>
          <a:off x="6511529" y="2655094"/>
          <a:ext cx="692944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showAsIcon="1" r:id="rId3" imgW="923925" imgH="838200" progId="Package">
                  <p:embed/>
                </p:oleObj>
              </mc:Choice>
              <mc:Fallback>
                <p:oleObj name="" showAsIcon="1" r:id="rId3" imgW="923925" imgH="838200" progId="Package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11529" y="2655094"/>
                        <a:ext cx="692944" cy="6286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809332" y="43394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CURL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简介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——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批量操作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730885" y="1174750"/>
            <a:ext cx="7947025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l"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ES版本控制</a:t>
            </a:r>
            <a:endParaRPr sz="1200" b="0" noProof="1">
              <a:latin typeface="Courier New" panose="02070309020205020404" charset="0"/>
            </a:endParaRPr>
          </a:p>
          <a:p>
            <a:pPr marL="742950" lvl="1" indent="-285750" fontAlgn="base">
              <a:buFont typeface="Wingdings" panose="05000000000000000000" charset="0"/>
              <a:buChar char="Ø"/>
            </a:pPr>
            <a:r>
              <a:rPr sz="1200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普通关系型数据库使用的是（悲观并发控制（PCC））</a:t>
            </a:r>
            <a:endParaRPr sz="1200" b="0" strike="noStrike" noProof="1">
              <a:latin typeface="Courier New" panose="02070309020205020404" charset="0"/>
            </a:endParaRPr>
          </a:p>
          <a:p>
            <a:pPr>
              <a:buNone/>
            </a:pPr>
            <a:r>
              <a:rPr 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	</a:t>
            </a: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当我们在读取一个数据前先锁定这一行，然后确保只有读取到数据的这个线程可以修改这一行数据</a:t>
            </a:r>
            <a:endParaRPr sz="1200" b="0" noProof="1">
              <a:latin typeface="Courier New" panose="02070309020205020404" charset="0"/>
            </a:endParaRPr>
          </a:p>
          <a:p>
            <a:pPr marL="742950" lvl="1" indent="-285750" fontAlgn="base">
              <a:buFont typeface="Wingdings" panose="05000000000000000000" charset="0"/>
              <a:buChar char="Ø"/>
            </a:pPr>
            <a:r>
              <a:rPr sz="1200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ES使用的是（乐观并发控制（OCC））</a:t>
            </a:r>
            <a:endParaRPr sz="1200" b="0" strike="noStrike" noProof="1">
              <a:latin typeface="Courier New" panose="02070309020205020404" charset="0"/>
            </a:endParaRPr>
          </a:p>
          <a:p>
            <a:pPr>
              <a:buNone/>
            </a:pPr>
            <a:r>
              <a:rPr 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	</a:t>
            </a: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ES不会阻止某一数据的访问，然而，如果基础数据在我们读取和写入的间隔中发生了变化，更新就会失</a:t>
            </a:r>
            <a:endParaRPr sz="1200" b="0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  败，这时候就由程序来决定如何处理这个冲突。它可以重新读取新数据来进行更新，又或者将这一情况直</a:t>
            </a:r>
            <a:endParaRPr sz="1200" b="0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  接反馈给用户。</a:t>
            </a:r>
            <a:endParaRPr sz="1200" b="0" noProof="1">
              <a:latin typeface="Courier New" panose="02070309020205020404" charset="0"/>
            </a:endParaRPr>
          </a:p>
          <a:p>
            <a:pPr marL="742950" lvl="1" indent="-285750" fontAlgn="base">
              <a:buFont typeface="Wingdings" panose="05000000000000000000" charset="0"/>
              <a:buChar char="Ø"/>
            </a:pPr>
            <a:r>
              <a:rPr sz="1200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ES如何实现版本控制(使用es内部版本号)</a:t>
            </a:r>
            <a:endParaRPr sz="1200" b="0" strike="noStrike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1：首先得到需要修改的文档，获取版本(_version)号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   curl -XGET http://localhost:9200/bigdata/product/1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2：再执行更新操作的时候把版本号传过去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curl -XPUT http://localhost:9200/bigdata/product/1?version=1 -d     '{"name":"hadoop","version":3}'(覆盖)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curl -XPOST http://localhost:9200/bigdata/product/1/_update?version=3 -d '{"doc":{"name":"apache hadoop","latest_version": 2.6}}'(部分更新)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3：如果传递的版本号和待更新的文档的版本号不一致，则会更新失败</a:t>
            </a:r>
            <a:endParaRPr sz="1200" b="0" noProof="1">
              <a:latin typeface="Courier New" panose="02070309020205020404" charset="0"/>
            </a:endParaRPr>
          </a:p>
          <a:p>
            <a:pPr marL="742950" lvl="1" indent="-285750" fontAlgn="base">
              <a:buFont typeface="Wingdings" panose="05000000000000000000" charset="0"/>
              <a:buChar char="Ø"/>
            </a:pPr>
            <a:r>
              <a:rPr sz="1200" b="0" strike="noStrike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ES如何实现版本控制(使用外部版本号)</a:t>
            </a:r>
            <a:endParaRPr sz="1200" b="0" strike="noStrike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   如果你的数据库已经存在了版本号，或者是可以代表版本的时间戳。这时就可以在es的查询url后面添</a:t>
            </a:r>
            <a:endParaRPr sz="1200" b="0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  <a:p>
            <a:pPr>
              <a:buNone/>
            </a:pP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    加version_type=external来使用这些号码。</a:t>
            </a:r>
            <a:endParaRPr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sz="1200" noProof="1">
                <a:solidFill>
                  <a:srgbClr val="FFFF00"/>
                </a:solidFill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 </a:t>
            </a:r>
            <a:r>
              <a:rPr sz="1200" noProof="1">
                <a:solidFill>
                  <a:srgbClr val="FF0000"/>
                </a:solidFill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注意：版本号码必须要是大于0小于9223372036854775807（Java中long的最大正值）的整数。</a:t>
            </a:r>
            <a:endParaRPr sz="1200" b="0" noProof="1">
              <a:solidFill>
                <a:srgbClr val="FF0000"/>
              </a:solidFill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809332" y="43394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CURL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简介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——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版本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2" name="文本框 1"/>
          <p:cNvSpPr txBox="1"/>
          <p:nvPr/>
        </p:nvSpPr>
        <p:spPr>
          <a:xfrm>
            <a:off x="730726" y="1243648"/>
            <a:ext cx="6403181" cy="17773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buNone/>
            </a:pP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ES本身服务相对比较少，其功能的强大之处就体现在插件的丰富性上。有非常多的ES插件用于ES的管理，性能的完善，下面就给大家介绍几款常用的插件。</a:t>
            </a:r>
            <a:endParaRPr lang="zh-CN" altLang="en-US" sz="1200" noProof="1">
              <a:latin typeface="Courier New" panose="02070309020205020404" charset="0"/>
              <a:sym typeface="+mn-ea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75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Elasticsearch-Head Plugin</a:t>
            </a:r>
            <a:endParaRPr lang="zh-CN" altLang="en-US" sz="1275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方便对ES进行各种操作的客户端工具，推荐大家使用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安装：bin/plugin install mobz/elasticsearch-head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访问：http://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master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:9200/_plugin/head/</a:t>
            </a:r>
            <a:endParaRPr lang="zh-CN" altLang="en-US" sz="1200" b="0" noProof="1">
              <a:latin typeface="Courier New" panose="02070309020205020404" charset="0"/>
              <a:ea typeface="宋体" panose="02010600030101010101" pitchFamily="2" charset="-122"/>
              <a:cs typeface="+mn-ea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00" b="0" noProof="1">
                <a:latin typeface="Courier New" panose="02070309020205020404" charset="0"/>
              </a:rPr>
              <a:t>   </a:t>
            </a:r>
            <a:r>
              <a:rPr lang="en-US" altLang="zh-CN" sz="1200" b="0" noProof="1">
                <a:latin typeface="Courier New" panose="02070309020205020404" charset="0"/>
              </a:rPr>
              <a:t>5.x</a:t>
            </a:r>
            <a:r>
              <a:rPr lang="zh-CN" altLang="zh-CN" sz="1200" b="0" noProof="1">
                <a:latin typeface="Courier New" panose="02070309020205020404" charset="0"/>
              </a:rPr>
              <a:t>以上，直接安装</a:t>
            </a:r>
            <a:r>
              <a:rPr lang="en-US" altLang="zh-CN" sz="1200" b="0" noProof="1">
                <a:latin typeface="Courier New" panose="02070309020205020404" charset="0"/>
              </a:rPr>
              <a:t>chrome</a:t>
            </a:r>
            <a:r>
              <a:rPr lang="zh-CN" altLang="en-US" sz="1200" b="0" noProof="1">
                <a:latin typeface="Courier New" panose="02070309020205020404" charset="0"/>
              </a:rPr>
              <a:t>浏览器组件即可。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endParaRPr lang="zh-CN" altLang="en-US"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75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Elasticsearch Kibana</a:t>
            </a:r>
            <a:endParaRPr lang="zh-CN" altLang="en-US" sz="1275" noProof="1">
              <a:latin typeface="Courier New" panose="02070309020205020404" charset="0"/>
            </a:endParaRPr>
          </a:p>
        </p:txBody>
      </p:sp>
      <p:pic>
        <p:nvPicPr>
          <p:cNvPr id="24581" name="图片 4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171" y="3429556"/>
            <a:ext cx="4075510" cy="1435894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809332" y="43394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插件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  <p:pic>
        <p:nvPicPr>
          <p:cNvPr id="24582" name="图片 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7359" y="3429715"/>
            <a:ext cx="4071938" cy="1631156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7" name="文本框 1"/>
          <p:cNvSpPr txBox="1"/>
          <p:nvPr/>
        </p:nvSpPr>
        <p:spPr>
          <a:xfrm>
            <a:off x="731124" y="1247616"/>
            <a:ext cx="6463903" cy="406146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None/>
            </a:pPr>
            <a:r>
              <a:rPr lang="en-US" altLang="zh-CN" sz="1200" b="0">
                <a:latin typeface="Courier New" panose="02070309020205020404" charset="0"/>
                <a:ea typeface="宋体" panose="02010600030101010101" pitchFamily="2" charset="-122"/>
              </a:rPr>
              <a:t>   </a:t>
            </a: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集群安装非常简单，只要节点同属于一个局域网同一网段，而且集群名称相同，ES就会自动发现其他节点。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主要配置项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elastaticsearch-2.3.0节点一 </a:t>
            </a:r>
            <a:r>
              <a:rPr lang="en-US" altLang="zh-CN" sz="1200" b="0">
                <a:latin typeface="Courier New" panose="02070309020205020404" charset="0"/>
                <a:ea typeface="宋体" panose="02010600030101010101" pitchFamily="2" charset="-122"/>
              </a:rPr>
              <a:t>--&gt;master</a:t>
            </a:r>
            <a:endParaRPr lang="en-US" altLang="zh-CN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cluster.name: bigdata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http.port: 9200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network.host: 0.0.0.0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elastaticsearch-2.3.0节点二 </a:t>
            </a:r>
            <a:r>
              <a:rPr lang="en-US" altLang="zh-CN" sz="1200" b="0">
                <a:latin typeface="Courier New" panose="02070309020205020404" charset="0"/>
                <a:ea typeface="宋体" panose="02010600030101010101" pitchFamily="2" charset="-122"/>
              </a:rPr>
              <a:t>--&gt;slave01</a:t>
            </a:r>
            <a:endParaRPr lang="en-US" altLang="zh-CN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cluster.name: bigdata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http.port: </a:t>
            </a:r>
            <a:r>
              <a:rPr lang="en-US" altLang="zh-CN" sz="1200" b="0">
                <a:latin typeface="Courier New" panose="02070309020205020404" charset="0"/>
                <a:ea typeface="宋体" panose="02010600030101010101" pitchFamily="2" charset="-122"/>
              </a:rPr>
              <a:t>1</a:t>
            </a: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9200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network.host: 0.0.0.0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transport.tcp.port: </a:t>
            </a:r>
            <a:r>
              <a:rPr lang="en-US" altLang="zh-CN" sz="1200" b="0">
                <a:latin typeface="Courier New" panose="02070309020205020404" charset="0"/>
                <a:ea typeface="宋体" panose="02010600030101010101" pitchFamily="2" charset="-122"/>
              </a:rPr>
              <a:t>1</a:t>
            </a: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9300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elastaticsearch-2.3.0节点三 </a:t>
            </a:r>
            <a:r>
              <a:rPr lang="en-US" altLang="zh-CN" sz="1200" b="0">
                <a:latin typeface="Courier New" panose="02070309020205020404" charset="0"/>
                <a:ea typeface="宋体" panose="02010600030101010101" pitchFamily="2" charset="-122"/>
              </a:rPr>
              <a:t>--&gt;slave02</a:t>
            </a:r>
            <a:endParaRPr lang="en-US" altLang="zh-CN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cluster.name: bigdata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http.port: 29200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network.host: 0.0.0.0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transport.tcp.port: </a:t>
            </a:r>
            <a:r>
              <a:rPr lang="en-US" altLang="zh-CN" sz="1200" b="0">
                <a:latin typeface="Courier New" panose="02070309020205020404" charset="0"/>
                <a:ea typeface="宋体" panose="02010600030101010101" pitchFamily="2" charset="-122"/>
              </a:rPr>
              <a:t>2</a:t>
            </a: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9300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>
                <a:latin typeface="Courier New" panose="02070309020205020404" charset="0"/>
                <a:ea typeface="宋体" panose="02010600030101010101" pitchFamily="2" charset="-122"/>
              </a:rPr>
              <a:t>配置完成之后启动三个ES节点</a:t>
            </a:r>
            <a:endParaRPr lang="zh-CN" altLang="en-US" sz="120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通过ES插件elasticsearch-head查看集群信息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endParaRPr lang="zh-CN" altLang="en-US" sz="15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endParaRPr lang="zh-CN" altLang="en-US" sz="1500" b="0">
              <a:latin typeface="Courier New" panose="02070309020205020404" charset="0"/>
              <a:ea typeface="宋体" panose="02010600030101010101" pitchFamily="2" charset="-122"/>
            </a:endParaRPr>
          </a:p>
        </p:txBody>
      </p:sp>
      <p:pic>
        <p:nvPicPr>
          <p:cNvPr id="26628" name="图片 45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63996" y="2192893"/>
            <a:ext cx="5534025" cy="195381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集群安装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177725"/>
            <a:ext cx="9144000" cy="1006612"/>
            <a:chOff x="0" y="442773"/>
            <a:chExt cx="9144000" cy="1006612"/>
          </a:xfrm>
        </p:grpSpPr>
        <p:grpSp>
          <p:nvGrpSpPr>
            <p:cNvPr id="113" name="组合 8"/>
            <p:cNvGrpSpPr/>
            <p:nvPr/>
          </p:nvGrpSpPr>
          <p:grpSpPr bwMode="auto">
            <a:xfrm>
              <a:off x="0" y="447291"/>
              <a:ext cx="9144000" cy="978944"/>
              <a:chOff x="4554659" y="848727"/>
              <a:chExt cx="3478170" cy="483859"/>
            </a:xfrm>
            <a:solidFill>
              <a:srgbClr val="950000"/>
            </a:solidFill>
          </p:grpSpPr>
          <p:sp>
            <p:nvSpPr>
              <p:cNvPr id="114" name="矩形 113"/>
              <p:cNvSpPr/>
              <p:nvPr/>
            </p:nvSpPr>
            <p:spPr>
              <a:xfrm>
                <a:off x="4554659" y="848727"/>
                <a:ext cx="3478170" cy="483859"/>
              </a:xfrm>
              <a:prstGeom prst="rect">
                <a:avLst/>
              </a:prstGeom>
              <a:grpFill/>
              <a:ln>
                <a:solidFill>
                  <a:srgbClr val="C0000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15" name="TextBox 8"/>
              <p:cNvSpPr txBox="1">
                <a:spLocks noChangeArrowheads="1"/>
              </p:cNvSpPr>
              <p:nvPr/>
            </p:nvSpPr>
            <p:spPr bwMode="auto">
              <a:xfrm>
                <a:off x="6200762" y="1008135"/>
                <a:ext cx="1644621" cy="21297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wrap="square">
                <a:spAutoFit/>
              </a:bodyPr>
              <a:lstStyle/>
              <a:p>
                <a:r>
                  <a:rPr lang="zh-CN" altLang="en-US" sz="2200" dirty="0" smtClean="0">
                    <a:solidFill>
                      <a:schemeClr val="bg1"/>
                    </a:solidFill>
                    <a:latin typeface="Calibri" panose="020F0502020204030204" pitchFamily="34" charset="0"/>
                    <a:sym typeface="+mn-ea"/>
                  </a:rPr>
                  <a:t>中国大数据人工智能第一品牌</a:t>
                </a:r>
                <a:endParaRPr lang="zh-CN" altLang="en-US" sz="2200" dirty="0">
                  <a:solidFill>
                    <a:schemeClr val="bg1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116" name="矩形 115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24" name="图片 12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4" name="矩形 3"/>
          <p:cNvSpPr/>
          <p:nvPr/>
        </p:nvSpPr>
        <p:spPr>
          <a:xfrm>
            <a:off x="-8541" y="1757190"/>
            <a:ext cx="1825962" cy="3175028"/>
          </a:xfrm>
          <a:prstGeom prst="rect">
            <a:avLst/>
          </a:prstGeom>
          <a:solidFill>
            <a:srgbClr val="95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600" b="1" dirty="0" smtClean="0">
                <a:solidFill>
                  <a:schemeClr val="bg1"/>
                </a:solidFill>
              </a:rPr>
              <a:t>目  录</a:t>
            </a:r>
            <a:endParaRPr lang="zh-CN" altLang="en-US" sz="2600" b="1" dirty="0">
              <a:solidFill>
                <a:schemeClr val="bg1"/>
              </a:solidFill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3273298" y="1757190"/>
            <a:ext cx="9426" cy="3175028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4014470" y="1602105"/>
            <a:ext cx="429450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ElasticSearch</a:t>
            </a:r>
            <a:r>
              <a:rPr kumimoji="1" lang="zh-CN" altLang="en-US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简介</a:t>
            </a:r>
            <a:endParaRPr kumimoji="1" lang="zh-CN" altLang="en-US" sz="1600" b="1" dirty="0">
              <a:latin typeface="Courier New" panose="02070309020205020404" charset="0"/>
              <a:ea typeface="微软雅黑" panose="020B0503020204020204" pitchFamily="34" charset="-122"/>
              <a:cs typeface="Courier New" panose="0207030902020502040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ElasticSearch</a:t>
            </a:r>
            <a:r>
              <a:rPr kumimoji="1" lang="zh-CN" altLang="en-US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安装配置</a:t>
            </a:r>
            <a:endParaRPr kumimoji="1" lang="zh-CN" altLang="en-US" sz="1600" b="1" dirty="0">
              <a:latin typeface="Courier New" panose="02070309020205020404" charset="0"/>
              <a:ea typeface="微软雅黑" panose="020B0503020204020204" pitchFamily="34" charset="-122"/>
              <a:cs typeface="Courier New" panose="0207030902020502040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CURL</a:t>
            </a:r>
            <a:r>
              <a:rPr kumimoji="1" lang="zh-CN" altLang="en-US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简介</a:t>
            </a:r>
            <a:endParaRPr kumimoji="1" lang="zh-CN" altLang="en-US" sz="1600" b="1" dirty="0">
              <a:latin typeface="Courier New" panose="02070309020205020404" charset="0"/>
              <a:ea typeface="微软雅黑" panose="020B0503020204020204" pitchFamily="34" charset="-122"/>
              <a:cs typeface="Courier New" panose="0207030902020502040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ElasticSearch</a:t>
            </a:r>
            <a:r>
              <a:rPr kumimoji="1" lang="zh-CN" altLang="en-US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分布式集群安装</a:t>
            </a:r>
            <a:endParaRPr kumimoji="1" lang="zh-CN" altLang="en-US" sz="1600" b="1" dirty="0">
              <a:latin typeface="Courier New" panose="02070309020205020404" charset="0"/>
              <a:ea typeface="微软雅黑" panose="020B0503020204020204" pitchFamily="34" charset="-122"/>
              <a:cs typeface="Courier New" panose="0207030902020502040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ElasticSearch</a:t>
            </a:r>
            <a:r>
              <a:rPr kumimoji="1" lang="zh-CN" altLang="en-US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核心概念</a:t>
            </a:r>
            <a:endParaRPr kumimoji="1" lang="zh-CN" altLang="en-US" sz="1600" b="1" dirty="0">
              <a:latin typeface="Courier New" panose="02070309020205020404" charset="0"/>
              <a:ea typeface="微软雅黑" panose="020B0503020204020204" pitchFamily="34" charset="-122"/>
              <a:cs typeface="Courier New" panose="0207030902020502040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ElasticSearch JavaAPI</a:t>
            </a:r>
            <a:endParaRPr kumimoji="1" lang="en-US" altLang="zh-CN" sz="1600" b="1" dirty="0">
              <a:latin typeface="Courier New" panose="02070309020205020404" charset="0"/>
              <a:ea typeface="微软雅黑" panose="020B0503020204020204" pitchFamily="34" charset="-122"/>
              <a:cs typeface="Courier New" panose="02070309020205020404" charset="0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全文索引</a:t>
            </a:r>
            <a:endParaRPr kumimoji="1" lang="zh-CN" altLang="en-US" sz="1600" b="1" dirty="0">
              <a:latin typeface="Courier New" panose="02070309020205020404" charset="0"/>
              <a:ea typeface="微软雅黑" panose="020B0503020204020204" pitchFamily="34" charset="-122"/>
              <a:cs typeface="Courier New" panose="0207030902020502040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zh-CN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ElasticSearch</a:t>
            </a:r>
            <a:r>
              <a:rPr kumimoji="1" lang="zh-CN" altLang="en-US" sz="1600" b="1" dirty="0">
                <a:latin typeface="Courier New" panose="02070309020205020404" charset="0"/>
                <a:ea typeface="微软雅黑" panose="020B0503020204020204" pitchFamily="34" charset="-122"/>
                <a:cs typeface="Courier New" panose="02070309020205020404" charset="0"/>
              </a:rPr>
              <a:t>优化</a:t>
            </a:r>
            <a:endParaRPr kumimoji="1" lang="zh-CN" altLang="en-US" sz="1600" b="1" dirty="0">
              <a:latin typeface="Courier New" panose="02070309020205020404" charset="0"/>
              <a:ea typeface="微软雅黑" panose="020B0503020204020204" pitchFamily="34" charset="-122"/>
              <a:cs typeface="Courier New" panose="020703090202050204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731044" y="1515349"/>
            <a:ext cx="6325791" cy="2376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Cluster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代表一个集群，集群中有多个节点，其中有一个为主节点，这个主节点是可以通过选举产生的，主从节点是对于集群内部来说的。ES的一个概念就是去中心化，字面上理解就是无中心节点，这是对于集群外部来说的，因为从外部来看ES集群，在逻辑上是个整体，你与任何一个节点的通信和与整个ES集群通信是等价的。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</a:t>
            </a: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主节点的职责是负责管理集群状态，包括管理分片的状态和副本的状态，以及节点的发现和删除。</a:t>
            </a:r>
            <a:endParaRPr lang="zh-CN" altLang="en-US" noProof="1">
              <a:latin typeface="Courier New" panose="02070309020205020404" charset="0"/>
              <a:ea typeface="宋体" panose="02010600030101010101" pitchFamily="2" charset="-122"/>
              <a:cs typeface="+mn-ea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只需要在同一个网段之内启动多个ES节点，就可以自动组成一个集群。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默认情况下ES会自动发现同一网段内的节点，自动组成集群。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集群的查看状态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</a:t>
            </a:r>
            <a:r>
              <a:rPr lang="zh-CN" altLang="en-US" i="1" noProof="1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http://</a:t>
            </a:r>
            <a:r>
              <a:rPr lang="en-US" altLang="zh-CN" i="1" noProof="1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&lt;ip|host&gt;</a:t>
            </a:r>
            <a:r>
              <a:rPr lang="zh-CN" altLang="en-US" i="1" noProof="1">
                <a:solidFill>
                  <a:schemeClr val="accent2">
                    <a:lumMod val="60000"/>
                    <a:lumOff val="40000"/>
                  </a:schemeClr>
                </a:solidFill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:9200/_cluster/health?pretty</a:t>
            </a:r>
            <a:endParaRPr lang="zh-CN" altLang="en-US" i="1" noProof="1">
              <a:solidFill>
                <a:schemeClr val="accent2">
                  <a:lumMod val="60000"/>
                  <a:lumOff val="40000"/>
                </a:schemeClr>
              </a:solidFill>
              <a:latin typeface="Courier New" panose="02070309020205020404" charset="0"/>
            </a:endParaRPr>
          </a:p>
        </p:txBody>
      </p:sp>
      <p:pic>
        <p:nvPicPr>
          <p:cNvPr id="28676" name="图片 4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49966" y="1515349"/>
            <a:ext cx="5876925" cy="3225403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核心概念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776605" y="1390015"/>
            <a:ext cx="7669530" cy="3519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5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shards</a:t>
            </a:r>
            <a:endParaRPr lang="zh-CN" altLang="en-US" sz="150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代表索引分片，ES可以把一个完整的索引分成多个分片，这样的好处是可以把一个大的索引拆分成多个，分布到不同的节点上，构成分布式搜索。分片的数量只能在索引创建前指定，并且索引创建后不能更改。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可以在创建索引库的时候指定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curl -XPUT 'localhost:9200/test1/' -d '{"settings":{"number_of_shards":3}}'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默认是一个索引库有5个分片 index.number_of_shards:5</a:t>
            </a:r>
            <a:endParaRPr lang="zh-CN" altLang="en-US" sz="1200" noProof="1">
              <a:latin typeface="Courier New" panose="020703090202050204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replicas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代表索引副本，ES可以给索引设置副本，副本的作用一是提高系统的容错性，当某个节点某个分片损坏或丢失时可以从副本中恢复。二是提高ES的查询效率，ES会自动对搜索请求进行负载均衡。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可以在创建索引库的时候指定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curl -XPUT 'localhost:9200/test2/' -d'{"settings":{"number_of_replicas":2}}'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默认是一个分片有1个副本 index.number_of_replicas:1</a:t>
            </a:r>
            <a:endParaRPr lang="zh-CN" altLang="en-US" sz="1200" noProof="1">
              <a:latin typeface="Courier New" panose="0207030902020502040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核心概念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730885" y="1266190"/>
            <a:ext cx="7581265" cy="3288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recovery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代表数据恢复或者叫数据重新分布，ES在有节点加入或退出时会根据机器的负载对索引分片进行重新分配，挂掉的节点重新启动时也会进行数据恢复。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gateway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代表ES索引的持久化存储方式，ES默认是先把索引存放到内存中，当内存满了时再持久化到硬盘。当这个ES集群关闭在重新启动是就会从gateway中读取索引数据。Es支持多种类型的gateway，有</a:t>
            </a: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本地文件系统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(默认)，分布式文件系统，Hadoop的HDFS和amazon的s3云存储服务。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75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discovery.zen</a:t>
            </a:r>
            <a:endParaRPr lang="zh-CN" altLang="en-US" sz="1275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</a:t>
            </a: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代表ES的自动发现节点机制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，ES是一个基于p2p的系统，它先通过广播寻找存在的节点，再通过多播协议来进行节点之间的通信，同时也支持点对点的交互。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**如果是不同网段的节点如果组成ES集群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禁用自动发现机制   discovery.zen.ping.multicast.enabled: false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设置新节点被启动时能够发现的注解列表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d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iscovery.zen.ping.unicast.hosts: ["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master:9200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", "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slave01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:9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2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00"]</a:t>
            </a:r>
            <a:endParaRPr lang="zh-CN" altLang="en-US"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Transport</a:t>
            </a:r>
            <a:endParaRPr lang="zh-CN" altLang="en-US" sz="120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代表ES内部节点或集群与客户端的交互方式，默认内部是使用tcp协议进行交互，同时它支持http协议(json格式)、thrift、servlet、memcached、zeroMQ等传输协议(通过插件方式集成)。</a:t>
            </a:r>
            <a:endParaRPr lang="zh-CN" altLang="en-US" sz="1200" b="0" noProof="1">
              <a:latin typeface="Courier New" panose="0207030902020502040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核心概念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730568" y="1398111"/>
            <a:ext cx="7046119" cy="288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05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连接</a:t>
            </a:r>
            <a:r>
              <a:rPr lang="en-US" altLang="zh-CN" sz="105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ES</a:t>
            </a:r>
            <a:endParaRPr lang="en-US" altLang="zh-CN" sz="105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通过TransportClient接口，我们可以不启动节点就可以和ES集群进行通信，它需要指定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ES集群中其中一台或者多台机器IP地址和端口(默认9300)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public class ElasticSearchTest {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private static final int PORT = 9300;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private TransportClient client;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@Before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public void setUp() {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client = TransportClient.builder().build();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InetSocketTransportAddress ista = 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       new InetSocketTransportAddress(new InetSocketAddress("master", PORT));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client.addTransportAddresses(ista);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System.out.println("cluster.name = " + client.settings().get("cluster.name"));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}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@After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public void cleanUp() {client.close();}</a:t>
            </a:r>
            <a:endParaRPr lang="zh-CN" altLang="en-US" sz="105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05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}</a:t>
            </a:r>
            <a:endParaRPr lang="zh-CN" altLang="en-US" sz="1050" b="0" noProof="1">
              <a:latin typeface="Courier New" panose="0207030902020502040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核心概念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  <p:pic>
        <p:nvPicPr>
          <p:cNvPr id="34820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4104" y="23813"/>
            <a:ext cx="5768578" cy="5137547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672703" y="1243251"/>
            <a:ext cx="6307931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noProof="1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  <a:t>增加索引</a:t>
            </a:r>
            <a:endParaRPr lang="zh-CN" altLang="en-US" noProof="1"/>
          </a:p>
          <a:p>
            <a:pPr>
              <a:buFont typeface="Wingdings" panose="05000000000000000000" charset="0"/>
              <a:buNone/>
            </a:pPr>
            <a:endParaRPr lang="zh-CN" altLang="en-US" noProof="1"/>
          </a:p>
        </p:txBody>
      </p:sp>
      <p:pic>
        <p:nvPicPr>
          <p:cNvPr id="36868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6972" y="1163955"/>
            <a:ext cx="5316140" cy="4121944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6869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3510" y="1163955"/>
            <a:ext cx="5049440" cy="41910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702017" y="434581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 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JavaAPI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121807" y="1595279"/>
            <a:ext cx="6754416" cy="2930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500" noProof="1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  <a:t>查询</a:t>
            </a:r>
            <a:endParaRPr lang="zh-CN" altLang="en-US" sz="1500" noProof="1"/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@Test</a:t>
            </a:r>
            <a:endParaRPr lang="zh-CN" altLang="en-US" sz="120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public void testGet() {</a:t>
            </a:r>
            <a:endParaRPr lang="zh-CN" altLang="en-US" sz="120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GetResponse response = client.prepareGet(index, type, "1").get();</a:t>
            </a:r>
            <a:endParaRPr lang="zh-CN" altLang="en-US" sz="120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Map&lt;String, Object&gt; map = response.getSource();</a:t>
            </a:r>
            <a:endParaRPr lang="zh-CN" altLang="en-US" sz="120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System.out.println("version: " + response.getVersion());</a:t>
            </a:r>
            <a:endParaRPr lang="zh-CN" altLang="en-US" sz="120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for(Map.Entry&lt;String, Object&gt; me : map.entrySet()) {</a:t>
            </a:r>
            <a:endParaRPr lang="zh-CN" altLang="en-US" sz="120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System.out.println(me.getKey() + "=" + me.getValue());</a:t>
            </a:r>
            <a:endParaRPr lang="zh-CN" altLang="en-US" sz="120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}</a:t>
            </a:r>
            <a:endParaRPr lang="zh-CN" altLang="en-US" sz="120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}</a:t>
            </a:r>
            <a:endParaRPr lang="zh-CN" altLang="en-US" sz="1200" noProof="1">
              <a:latin typeface="Courier New" panose="0207030902020502040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 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JavaAPI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776605" y="1487805"/>
            <a:ext cx="7036435" cy="3681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5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更新</a:t>
            </a:r>
            <a:endParaRPr lang="zh-CN" altLang="en-US" sz="150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@Test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public void testUpdate() throws Exception {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XContentBuilder source= XContentFactory.jsonBuilder()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                .startObject()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                .field("name", "hadoop")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                .field("author", "CDH")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                .field("version", 2.7)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                .endObject();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client.prepareUpdate(index, type, "1").setDoc(source).get();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testGet();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}</a:t>
            </a:r>
            <a:endParaRPr lang="zh-CN" altLang="en-US" sz="1275" b="0" noProof="1">
              <a:latin typeface="Courier New" panose="0207030902020502040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 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JavaAPI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847090" y="1421130"/>
            <a:ext cx="7694295" cy="28333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5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删除</a:t>
            </a:r>
            <a:endParaRPr lang="zh-CN" altLang="en-US" sz="150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@Test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public void testDelete() {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DeleteResponse response = client.prepareDelete(index, type, "4").get();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System.out.println("version: " + response.getVersion());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}</a:t>
            </a:r>
            <a:endParaRPr lang="zh-CN" altLang="en-US" sz="1275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5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索引文档条数</a:t>
            </a:r>
            <a:endParaRPr lang="zh-CN" altLang="en-US" sz="150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@Test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public void testCount() {</a:t>
            </a:r>
            <a:endParaRPr lang="zh-CN" altLang="en-US" sz="1275" b="0" noProof="1">
              <a:latin typeface="Courier New" panose="02070309020205020404" charset="0"/>
              <a:ea typeface="宋体" panose="02010600030101010101" pitchFamily="2" charset="-122"/>
              <a:cs typeface="+mn-ea"/>
            </a:endParaRPr>
          </a:p>
          <a:p>
            <a:pPr>
              <a:buFont typeface="Wingdings" panose="05000000000000000000" charset="0"/>
              <a:buNone/>
            </a:pPr>
            <a:r>
              <a:rPr lang="en-US" altLang="zh-CN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//</a:t>
            </a:r>
            <a:r>
              <a:rPr lang="zh-CN" altLang="zh-CN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该方法过时，请使用</a:t>
            </a:r>
            <a:r>
              <a:rPr lang="en-US" altLang="zh-CN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prepareSearch</a:t>
            </a:r>
            <a:endParaRPr lang="en-US" altLang="zh-CN" sz="1275" b="0" noProof="1">
              <a:latin typeface="Courier New" panose="02070309020205020404" charset="0"/>
              <a:ea typeface="宋体" panose="02010600030101010101" pitchFamily="2" charset="-122"/>
              <a:cs typeface="+mn-ea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long count = client.prepareCount("bigdata").get().getCount();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System.out.println(count);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}</a:t>
            </a:r>
            <a:endParaRPr lang="zh-CN" altLang="en-US" sz="1275" b="0" noProof="1">
              <a:latin typeface="Courier New" panose="0207030902020502040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 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JavaAPI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730885" y="1398270"/>
            <a:ext cx="7280910" cy="27997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500" noProof="1">
                <a:latin typeface="Courier New" panose="02070309020205020404" charset="0"/>
                <a:ea typeface="宋体" panose="02010600030101010101" pitchFamily="2" charset="-122"/>
                <a:cs typeface="+mn-ea"/>
                <a:sym typeface="+mn-ea"/>
              </a:rPr>
              <a:t>批量操作bulk</a:t>
            </a:r>
            <a:endParaRPr lang="zh-CN" altLang="en-US" sz="1500" noProof="1">
              <a:latin typeface="Courier New" panose="02070309020205020404" charset="0"/>
              <a:sym typeface="+mn-ea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@Test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public void testBulkInsert() {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String deptDev = "{\"name\":\"研发部\", \"deptNo\" : 20}";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String deptMarket = "{\"name\":\"市场部\", \"deptNo\" : 30}";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String deptOffice = "{\"name\":\"行政部\", \"deptNo\" : 40}"; 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client.prepareBulk()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.add(new IndexRequest(index, "dep", "1").source(deptDev))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.add(new IndexRequest(index, "dep", "2").source(deptMarket))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.add(new IndexRequest(index, "dep", "3").source(deptOffice))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.add(new DeleteRequest(index, type, "3"))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.get();</a:t>
            </a:r>
            <a:endParaRPr lang="zh-CN" altLang="en-US" sz="1275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sz="1275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}</a:t>
            </a:r>
            <a:endParaRPr lang="zh-CN" altLang="en-US" sz="1275" b="0" noProof="1">
              <a:latin typeface="Courier New" panose="0207030902020502040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 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JavaAPI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776605" y="1459865"/>
            <a:ext cx="703707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en-US" altLang="zh-CN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</a:t>
            </a: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ES是基于Lucene的开源搜索引擎，其查询语法关键字部分和lucene大致一样：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分页:from/size、字段:fields、排序:sort、查询:query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过滤:filter 、高亮:highlight、统计:facet</a:t>
            </a:r>
            <a:endParaRPr lang="zh-CN" altLang="en-US" b="0" noProof="1">
              <a:latin typeface="Courier New" panose="020703090202050204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1500" b="0" noProof="1">
                <a:latin typeface="Courier New" panose="02070309020205020404" charset="0"/>
                <a:ea typeface="宋体" panose="02010600030101010101" pitchFamily="2" charset="-122"/>
                <a:cs typeface="+mn-ea"/>
                <a:sym typeface="+mn-ea"/>
              </a:rPr>
              <a:t>Search Type</a:t>
            </a:r>
            <a:r>
              <a:rPr lang="zh-CN" altLang="en-US" sz="15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</a:t>
            </a:r>
            <a:endParaRPr lang="zh-CN" altLang="en-US" sz="1500" b="0" noProof="1">
              <a:latin typeface="Courier New" panose="020703090202050204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sz="1500" b="0" noProof="1">
                <a:latin typeface="Courier New" panose="02070309020205020404" charset="0"/>
                <a:ea typeface="宋体" panose="02010600030101010101" pitchFamily="2" charset="-122"/>
                <a:cs typeface="+mn-ea"/>
                <a:sym typeface="+mn-ea"/>
              </a:rPr>
              <a:t>查询query</a:t>
            </a:r>
            <a:endParaRPr lang="zh-CN" altLang="en-US" sz="1500" b="0" noProof="1">
              <a:latin typeface="Courier New" panose="02070309020205020404" charset="0"/>
              <a:sym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u"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中文分词</a:t>
            </a:r>
            <a:endParaRPr lang="zh-CN" altLang="en-US" b="0" noProof="1">
              <a:latin typeface="Courier New" panose="0207030902020502040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11" name="矩形 1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14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 全文索引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8" name="图片 1073742855" descr="logo-elasti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17406" y="3963591"/>
            <a:ext cx="2099072" cy="64174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100" name="文本框 2"/>
          <p:cNvSpPr txBox="1"/>
          <p:nvPr/>
        </p:nvSpPr>
        <p:spPr>
          <a:xfrm>
            <a:off x="767715" y="1108075"/>
            <a:ext cx="7456170" cy="32073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  <a:buNone/>
            </a:pPr>
            <a:r>
              <a:rPr lang="en-US" altLang="zh-CN" sz="1500" b="0">
                <a:latin typeface="Courier New" panose="02070309020205020404" charset="0"/>
                <a:ea typeface="宋体" panose="02010600030101010101" pitchFamily="2" charset="-122"/>
              </a:rPr>
              <a:t>   </a:t>
            </a:r>
            <a:r>
              <a:rPr lang="zh-CN" altLang="en-US" sz="1500" b="0">
                <a:latin typeface="Courier New" panose="02070309020205020404" charset="0"/>
                <a:ea typeface="宋体" panose="02010600030101010101" pitchFamily="2" charset="-122"/>
              </a:rPr>
              <a:t>ElasticSearch是一款基于Apache Lucene构建的开源搜索引擎，它采用Java编写并使用Lucene构建索引、提供搜索功能，ElasticSearch的目标是让全文搜索变得简单，开发者可以通过它简单明了的RestFul API轻松地实现搜索功能，而不必去面对Lucene的复杂性。</a:t>
            </a:r>
            <a:r>
              <a:rPr lang="zh-CN" altLang="en-US" sz="1500">
                <a:latin typeface="Courier New" panose="02070309020205020404" charset="0"/>
                <a:ea typeface="宋体" panose="02010600030101010101" pitchFamily="2" charset="-122"/>
              </a:rPr>
              <a:t>ES能够轻松的进行大规模的横向扩展，以支撑PB级的结构化和非结构化海量数据的处理。</a:t>
            </a:r>
            <a:endParaRPr lang="zh-CN" altLang="en-US" sz="150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500" b="0">
                <a:latin typeface="Courier New" panose="02070309020205020404" charset="0"/>
                <a:ea typeface="宋体" panose="02010600030101010101" pitchFamily="2" charset="-122"/>
              </a:rPr>
              <a:t>   一言以蔽之：</a:t>
            </a:r>
            <a:r>
              <a:rPr lang="zh-CN" altLang="en-US" sz="1500">
                <a:latin typeface="Courier New" panose="02070309020205020404" charset="0"/>
                <a:ea typeface="宋体" panose="02010600030101010101" pitchFamily="2" charset="-122"/>
              </a:rPr>
              <a:t>ElasticSearch是一款基于Lucene的实时分布式搜索和分析引擎。</a:t>
            </a:r>
            <a:endParaRPr lang="zh-CN" altLang="en-US" sz="150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500" b="0">
                <a:latin typeface="Courier New" panose="02070309020205020404" charset="0"/>
                <a:ea typeface="宋体" panose="02010600030101010101" pitchFamily="2" charset="-122"/>
              </a:rPr>
              <a:t>   ElasticSearch设计主要用于云计算中，能够达到实时搜索、稳定、可靠、快速，安装使用也非常方便。</a:t>
            </a:r>
            <a:endParaRPr lang="zh-CN" altLang="en-US" sz="15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500" b="0">
                <a:latin typeface="Courier New" panose="02070309020205020404" charset="0"/>
                <a:ea typeface="宋体" panose="02010600030101010101" pitchFamily="2" charset="-122"/>
              </a:rPr>
              <a:t>   官网：</a:t>
            </a:r>
            <a:r>
              <a:rPr lang="zh-CN" altLang="en-US" sz="1500" i="1">
                <a:latin typeface="Courier New" panose="02070309020205020404" charset="0"/>
                <a:ea typeface="宋体" panose="02010600030101010101" pitchFamily="2" charset="-122"/>
                <a:hlinkClick r:id="rId2"/>
              </a:rPr>
              <a:t>www.elastic.co</a:t>
            </a:r>
            <a:endParaRPr lang="zh-CN" altLang="en-US" sz="1500" i="1">
              <a:latin typeface="Courier New" panose="02070309020205020404" charset="0"/>
              <a:ea typeface="宋体" panose="02010600030101010101" pitchFamily="2" charset="-122"/>
              <a:hlinkClick r:id="rId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-8581" y="167354"/>
            <a:ext cx="9144000" cy="962802"/>
            <a:chOff x="0" y="442773"/>
            <a:chExt cx="9144000" cy="1006612"/>
          </a:xfrm>
        </p:grpSpPr>
        <p:sp>
          <p:nvSpPr>
            <p:cNvPr id="31" name="矩形 3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3" name="TextBox 8"/>
          <p:cNvSpPr txBox="1">
            <a:spLocks noChangeArrowheads="1"/>
          </p:cNvSpPr>
          <p:nvPr/>
        </p:nvSpPr>
        <p:spPr bwMode="auto">
          <a:xfrm>
            <a:off x="3893787" y="433311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简介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154" name="文本占位符 55298"/>
          <p:cNvSpPr>
            <a:spLocks noGrp="1"/>
          </p:cNvSpPr>
          <p:nvPr>
            <p:ph idx="1"/>
          </p:nvPr>
        </p:nvSpPr>
        <p:spPr>
          <a:xfrm>
            <a:off x="1195705" y="1557020"/>
            <a:ext cx="6172200" cy="3394472"/>
          </a:xfrm>
        </p:spPr>
        <p:txBody>
          <a:bodyPr wrap="square" lIns="68580" tIns="34290" rIns="68580" bIns="34290" anchor="t"/>
          <a:p>
            <a:pPr marL="285750" indent="-285750">
              <a:lnSpc>
                <a:spcPct val="80000"/>
              </a:lnSpc>
              <a:buFont typeface="Wingdings" panose="05000000000000000000" charset="0"/>
              <a:buChar char="Ø"/>
            </a:pPr>
            <a:r>
              <a:rPr lang="zh-CN" altLang="en-US" sz="1500" dirty="0">
                <a:latin typeface="Courier New" panose="02070309020205020404" charset="0"/>
              </a:rPr>
              <a:t>es的搜索类型有4种</a:t>
            </a:r>
            <a:endParaRPr lang="zh-CN" altLang="en-US" sz="1500" dirty="0">
              <a:latin typeface="Courier New" panose="02070309020205020404" charset="0"/>
            </a:endParaRPr>
          </a:p>
          <a:p>
            <a:pPr marL="744855" lvl="2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Courier New" panose="02070309020205020404" charset="0"/>
              </a:rPr>
              <a:t>query and fetch(速度最快)(返回N倍数据量)</a:t>
            </a:r>
            <a:endParaRPr lang="zh-CN" altLang="en-US" dirty="0">
              <a:latin typeface="Courier New" panose="02070309020205020404" charset="0"/>
            </a:endParaRPr>
          </a:p>
          <a:p>
            <a:pPr marL="744855" lvl="2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Courier New" panose="02070309020205020404" charset="0"/>
              </a:rPr>
              <a:t>query then fetch（默认的搜索方式）</a:t>
            </a:r>
            <a:endParaRPr lang="zh-CN" altLang="en-US" dirty="0">
              <a:latin typeface="Courier New" panose="02070309020205020404" charset="0"/>
            </a:endParaRPr>
          </a:p>
          <a:p>
            <a:pPr marL="744855" lvl="2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Courier New" panose="02070309020205020404" charset="0"/>
              </a:rPr>
              <a:t>DFS query and fetch</a:t>
            </a:r>
            <a:endParaRPr lang="zh-CN" altLang="en-US" dirty="0">
              <a:latin typeface="Courier New" panose="02070309020205020404" charset="0"/>
            </a:endParaRPr>
          </a:p>
          <a:p>
            <a:pPr marL="744855" lvl="2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Courier New" panose="02070309020205020404" charset="0"/>
              </a:rPr>
              <a:t>DFS query the</a:t>
            </a:r>
            <a:r>
              <a:rPr lang="en-US" altLang="zh-CN" dirty="0">
                <a:latin typeface="Courier New" panose="02070309020205020404" charset="0"/>
              </a:rPr>
              <a:t>n fetch</a:t>
            </a:r>
            <a:r>
              <a:rPr lang="zh-CN" altLang="en-US" sz="1200" dirty="0">
                <a:latin typeface="Courier New" panose="02070309020205020404" charset="0"/>
              </a:rPr>
              <a:t>(可以更精确控制搜索打分和排名。)</a:t>
            </a:r>
            <a:endParaRPr lang="zh-CN" altLang="en-US" sz="1200" dirty="0">
              <a:latin typeface="Courier New" panose="02070309020205020404" charset="0"/>
            </a:endParaRPr>
          </a:p>
          <a:p>
            <a:pPr marL="285750" indent="-285750">
              <a:lnSpc>
                <a:spcPct val="80000"/>
              </a:lnSpc>
              <a:buFont typeface="Wingdings" panose="05000000000000000000" charset="0"/>
              <a:buChar char="Ø"/>
            </a:pPr>
            <a:r>
              <a:rPr lang="zh-CN" altLang="en-US" sz="1500" dirty="0">
                <a:latin typeface="Courier New" panose="02070309020205020404" charset="0"/>
              </a:rPr>
              <a:t>DFS解释：见备注</a:t>
            </a:r>
            <a:endParaRPr lang="zh-CN" altLang="en-US" sz="1500" dirty="0">
              <a:latin typeface="Courier New" panose="02070309020205020404" charset="0"/>
            </a:endParaRPr>
          </a:p>
          <a:p>
            <a:pPr marL="285750" indent="-285750">
              <a:lnSpc>
                <a:spcPct val="80000"/>
              </a:lnSpc>
              <a:buFont typeface="Wingdings" panose="05000000000000000000" charset="0"/>
              <a:buChar char="Ø"/>
            </a:pPr>
            <a:r>
              <a:rPr lang="zh-CN" altLang="en-US" sz="1500" dirty="0">
                <a:latin typeface="Courier New" panose="02070309020205020404" charset="0"/>
              </a:rPr>
              <a:t>总结一下，从性能考虑QUERY_AND_FETCH是最快的，DFS_QUERY_THEN_FETCH是最慢的。从搜索的准确度来说，DFS要比非DFS的准确度更高。</a:t>
            </a:r>
            <a:endParaRPr lang="zh-CN" altLang="en-US" sz="1500" dirty="0">
              <a:latin typeface="Courier New" panose="020703090202050204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SearchType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详解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  <p:transition>
    <p:random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6322" name="文本占位符 57346"/>
          <p:cNvSpPr/>
          <p:nvPr>
            <p:ph idx="1"/>
          </p:nvPr>
        </p:nvSpPr>
        <p:spPr>
          <a:xfrm>
            <a:off x="730885" y="1129030"/>
            <a:ext cx="6936740" cy="4154170"/>
          </a:xfrm>
        </p:spPr>
        <p:txBody>
          <a:bodyPr anchor="t"/>
          <a:p>
            <a:pPr fontAlgn="base">
              <a:lnSpc>
                <a:spcPct val="80000"/>
              </a:lnSpc>
              <a:buFont typeface="Wingdings" panose="05000000000000000000" charset="0"/>
              <a:buChar char="Ø"/>
            </a:pPr>
            <a:r>
              <a:rPr lang="zh-CN" altLang="en-US" sz="1800" strike="noStrike" noProof="1" dirty="0">
                <a:latin typeface="Courier New" panose="02070309020205020404" charset="0"/>
              </a:rPr>
              <a:t>查询:query</a:t>
            </a:r>
            <a:endParaRPr lang="zh-CN" altLang="en-US" sz="1800" strike="noStrike" noProof="1" dirty="0">
              <a:latin typeface="Courier New" panose="02070309020205020404" charset="0"/>
            </a:endParaRPr>
          </a:p>
          <a:p>
            <a:pPr marL="344805" lvl="1" indent="-342900" fontAlgn="base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zh-CN" altLang="en-US" sz="1575" strike="noStrike" noProof="1" dirty="0">
                <a:latin typeface="Courier New" panose="02070309020205020404" charset="0"/>
              </a:rPr>
              <a:t>.setQuery(QueryBuilders.matchQuery("name", "test"))</a:t>
            </a:r>
            <a:endParaRPr lang="zh-CN" altLang="en-US" sz="1575" strike="noStrike" noProof="1" dirty="0">
              <a:latin typeface="Courier New" panose="02070309020205020404" charset="0"/>
            </a:endParaRPr>
          </a:p>
          <a:p>
            <a:pPr fontAlgn="base">
              <a:lnSpc>
                <a:spcPct val="80000"/>
              </a:lnSpc>
              <a:buFont typeface="Wingdings" panose="05000000000000000000" charset="0"/>
              <a:buChar char="Ø"/>
            </a:pPr>
            <a:r>
              <a:rPr lang="zh-CN" altLang="en-US" sz="1800" strike="noStrike" noProof="1" dirty="0">
                <a:latin typeface="Courier New" panose="02070309020205020404" charset="0"/>
              </a:rPr>
              <a:t>分页:from/size</a:t>
            </a:r>
            <a:endParaRPr lang="zh-CN" altLang="en-US" sz="1800" strike="noStrike" noProof="1" dirty="0">
              <a:latin typeface="Courier New" panose="02070309020205020404" charset="0"/>
            </a:endParaRPr>
          </a:p>
          <a:p>
            <a:pPr marL="1905" lvl="1" indent="0" fontAlgn="base">
              <a:lnSpc>
                <a:spcPct val="80000"/>
              </a:lnSpc>
              <a:buNone/>
            </a:pPr>
            <a:r>
              <a:rPr lang="zh-CN" altLang="en-US" sz="1575" strike="noStrike" noProof="1" dirty="0">
                <a:latin typeface="Courier New" panose="02070309020205020404" charset="0"/>
              </a:rPr>
              <a:t>.setFrom(0).setSize(1)</a:t>
            </a:r>
            <a:endParaRPr lang="zh-CN" altLang="en-US" sz="1575" strike="noStrike" noProof="1" dirty="0">
              <a:latin typeface="Courier New" panose="02070309020205020404" charset="0"/>
            </a:endParaRPr>
          </a:p>
          <a:p>
            <a:pPr fontAlgn="base">
              <a:lnSpc>
                <a:spcPct val="80000"/>
              </a:lnSpc>
              <a:buFont typeface="Wingdings" panose="05000000000000000000" charset="0"/>
              <a:buChar char="Ø"/>
            </a:pPr>
            <a:r>
              <a:rPr lang="zh-CN" altLang="en-US" sz="1800" strike="noStrike" noProof="1" dirty="0">
                <a:latin typeface="Courier New" panose="02070309020205020404" charset="0"/>
              </a:rPr>
              <a:t>排序:sort</a:t>
            </a:r>
            <a:endParaRPr lang="zh-CN" altLang="en-US" sz="1800" strike="noStrike" noProof="1" dirty="0">
              <a:latin typeface="Courier New" panose="02070309020205020404" charset="0"/>
            </a:endParaRPr>
          </a:p>
          <a:p>
            <a:pPr marL="344805" lvl="1" indent="-342900" fontAlgn="base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zh-CN" altLang="en-US" sz="1575" strike="noStrike" noProof="1" dirty="0">
                <a:latin typeface="Courier New" panose="02070309020205020404" charset="0"/>
              </a:rPr>
              <a:t>.addSort("age", SortOrder.DESC)</a:t>
            </a:r>
            <a:endParaRPr lang="zh-CN" altLang="en-US" sz="1575" strike="noStrike" noProof="1" dirty="0">
              <a:latin typeface="Courier New" panose="02070309020205020404" charset="0"/>
            </a:endParaRPr>
          </a:p>
          <a:p>
            <a:pPr fontAlgn="base">
              <a:lnSpc>
                <a:spcPct val="80000"/>
              </a:lnSpc>
              <a:buFont typeface="Wingdings" panose="05000000000000000000" charset="0"/>
              <a:buChar char="Ø"/>
            </a:pPr>
            <a:r>
              <a:rPr lang="zh-CN" altLang="en-US" sz="1800" strike="noStrike" noProof="1" dirty="0">
                <a:latin typeface="Courier New" panose="02070309020205020404" charset="0"/>
              </a:rPr>
              <a:t>过滤:filter</a:t>
            </a:r>
            <a:endParaRPr lang="zh-CN" altLang="en-US" sz="1800" strike="noStrike" noProof="1" dirty="0">
              <a:latin typeface="Courier New" panose="02070309020205020404" charset="0"/>
            </a:endParaRPr>
          </a:p>
          <a:p>
            <a:pPr marL="344805" lvl="1" indent="-342900" fontAlgn="base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zh-CN" altLang="en-US" sz="1575" strike="noStrike" noProof="1" dirty="0">
                <a:latin typeface="Courier New" panose="02070309020205020404" charset="0"/>
              </a:rPr>
              <a:t>.setPostFilter(FilterBuilders.rangeFilter("age").from(1).to(19))</a:t>
            </a:r>
            <a:endParaRPr lang="zh-CN" altLang="en-US" sz="1575" strike="noStrike" noProof="1" dirty="0">
              <a:latin typeface="Courier New" panose="02070309020205020404" charset="0"/>
            </a:endParaRPr>
          </a:p>
          <a:p>
            <a:pPr fontAlgn="base">
              <a:lnSpc>
                <a:spcPct val="80000"/>
              </a:lnSpc>
              <a:buFont typeface="Wingdings" panose="05000000000000000000" charset="0"/>
              <a:buChar char="Ø"/>
            </a:pPr>
            <a:r>
              <a:rPr lang="zh-CN" altLang="en-US" sz="1800" strike="noStrike" noProof="1" dirty="0">
                <a:latin typeface="Courier New" panose="02070309020205020404" charset="0"/>
              </a:rPr>
              <a:t>高亮:highlight</a:t>
            </a:r>
            <a:endParaRPr lang="zh-CN" altLang="en-US" sz="1575" strike="noStrike" noProof="1" dirty="0">
              <a:latin typeface="Courier New" panose="02070309020205020404" charset="0"/>
            </a:endParaRPr>
          </a:p>
          <a:p>
            <a:pPr fontAlgn="base">
              <a:lnSpc>
                <a:spcPct val="80000"/>
              </a:lnSpc>
              <a:buFont typeface="Wingdings" panose="05000000000000000000" charset="0"/>
              <a:buChar char="Ø"/>
            </a:pPr>
            <a:r>
              <a:rPr lang="zh-CN" altLang="en-US" sz="1800" strike="noStrike" noProof="1" dirty="0">
                <a:latin typeface="Courier New" panose="02070309020205020404" charset="0"/>
              </a:rPr>
              <a:t>统计:facet(已废弃)使用aggregations 替代</a:t>
            </a:r>
            <a:endParaRPr lang="zh-CN" altLang="en-US" sz="1800" strike="noStrike" noProof="1" dirty="0">
              <a:latin typeface="Courier New" panose="02070309020205020404" charset="0"/>
            </a:endParaRPr>
          </a:p>
          <a:p>
            <a:pPr marL="344805" lvl="1" indent="-342900" fontAlgn="base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zh-CN" altLang="en-US" sz="1575" strike="noStrike" noProof="1" dirty="0">
                <a:latin typeface="Courier New" panose="02070309020205020404" charset="0"/>
              </a:rPr>
              <a:t>根据字段进行分组统计</a:t>
            </a:r>
            <a:endParaRPr lang="zh-CN" altLang="en-US" sz="1575" strike="noStrike" noProof="1" dirty="0">
              <a:latin typeface="Courier New" panose="02070309020205020404" charset="0"/>
            </a:endParaRPr>
          </a:p>
          <a:p>
            <a:pPr marL="344805" lvl="1" indent="-342900" fontAlgn="base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zh-CN" altLang="en-US" sz="1575" strike="noStrike" noProof="1" dirty="0">
                <a:latin typeface="Courier New" panose="02070309020205020404" charset="0"/>
              </a:rPr>
              <a:t>根据字段分组，统计其他字段的值</a:t>
            </a:r>
            <a:endParaRPr lang="zh-CN" altLang="en-US" sz="1575" strike="noStrike" noProof="1" dirty="0">
              <a:latin typeface="Courier New" panose="02070309020205020404" charset="0"/>
            </a:endParaRPr>
          </a:p>
          <a:p>
            <a:pPr marL="344805" lvl="1" indent="-342900" fontAlgn="base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zh-CN" altLang="en-US" sz="1575" strike="noStrike" noProof="1" dirty="0">
                <a:latin typeface="Courier New" panose="02070309020205020404" charset="0"/>
              </a:rPr>
              <a:t>size设置为0，会获取所有数据，否则，只会返回10条。</a:t>
            </a:r>
            <a:endParaRPr lang="zh-CN" altLang="en-US" sz="1575" strike="noStrike" noProof="1" dirty="0">
              <a:latin typeface="Courier New" panose="02070309020205020404" charset="0"/>
            </a:endParaRPr>
          </a:p>
        </p:txBody>
      </p:sp>
      <p:pic>
        <p:nvPicPr>
          <p:cNvPr id="51202" name="图片 573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01000" y="1870472"/>
            <a:ext cx="4295775" cy="1350169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04" name="图片 573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113" y="3381375"/>
            <a:ext cx="6015038" cy="1721644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查询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  <p:pic>
        <p:nvPicPr>
          <p:cNvPr id="51203" name="图片 573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4806" y="303610"/>
            <a:ext cx="4345781" cy="14585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random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3251" name="文本框 1"/>
          <p:cNvSpPr txBox="1"/>
          <p:nvPr/>
        </p:nvSpPr>
        <p:spPr>
          <a:xfrm>
            <a:off x="730885" y="1313815"/>
            <a:ext cx="7550150" cy="341503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None/>
            </a:pPr>
            <a:r>
              <a:rPr lang="en-US" altLang="zh-CN" b="0">
                <a:latin typeface="Courier New" panose="02070309020205020404" charset="0"/>
                <a:ea typeface="宋体" panose="02010600030101010101" pitchFamily="2" charset="-122"/>
              </a:rPr>
              <a:t>   </a:t>
            </a: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我们在上面的执行过程中看到了，查询中文基本查询不出数据，那是因为ES都是需要对每一句话进行分词，拆分后才能够进行查询解析。因为底层依赖lucene，所以中文分词效果不佳，但是有比较好的分词插件，比较好的中文分词有IK，庖丁解牛中文分词等等。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集成IK分词步骤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  1)下载地址：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    https://github.com/medcl/elasticsearch-analysis-ik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  2)使用maven对源代码进行编译(mvn clean install -DskipTests)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  3)把编译后的target/releases下的zip文件拷贝到   ES_HOME/plugins/analysis-ik目录下面，然后解压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  </a:t>
            </a:r>
            <a:r>
              <a:rPr lang="en-US" altLang="zh-CN" b="0">
                <a:latin typeface="Courier New" panose="02070309020205020404" charset="0"/>
                <a:ea typeface="宋体" panose="02010600030101010101" pitchFamily="2" charset="-122"/>
              </a:rPr>
              <a:t>4</a:t>
            </a: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)把下载的ik插件中的conf/ik目录拷贝到ES_HOME/config下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  </a:t>
            </a:r>
            <a:r>
              <a:rPr lang="en-US" altLang="zh-CN" b="0">
                <a:latin typeface="Courier New" panose="02070309020205020404" charset="0"/>
                <a:ea typeface="宋体" panose="02010600030101010101" pitchFamily="2" charset="-122"/>
              </a:rPr>
              <a:t>5</a:t>
            </a: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)修改ES_HOME/config/elasticsearch.yml文件，添加index.analysis.analyzer.default.type: ik(把IK设置为默认分词器,这一步是可选的)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  </a:t>
            </a:r>
            <a:r>
              <a:rPr lang="en-US" altLang="zh-CN" b="0">
                <a:latin typeface="Courier New" panose="02070309020205020404" charset="0"/>
                <a:ea typeface="宋体" panose="02010600030101010101" pitchFamily="2" charset="-122"/>
              </a:rPr>
              <a:t>6)</a:t>
            </a: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重启es服务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  </a:t>
            </a:r>
            <a:r>
              <a:rPr lang="en-US" altLang="zh-CN" b="0">
                <a:latin typeface="Courier New" panose="02070309020205020404" charset="0"/>
                <a:ea typeface="宋体" panose="02010600030101010101" pitchFamily="2" charset="-122"/>
              </a:rPr>
              <a:t>7)测试分词效果</a:t>
            </a:r>
            <a:endParaRPr lang="en-US" altLang="zh-CN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en-US" altLang="zh-CN" b="0">
                <a:latin typeface="Courier New" panose="02070309020205020404" charset="0"/>
                <a:ea typeface="宋体" panose="02010600030101010101" pitchFamily="2" charset="-122"/>
              </a:rPr>
              <a:t>    </a:t>
            </a:r>
            <a:r>
              <a:rPr lang="en-US" altLang="zh-CN">
                <a:solidFill>
                  <a:srgbClr val="FF0000"/>
                </a:solidFill>
                <a:latin typeface="Courier New" panose="02070309020205020404" charset="0"/>
                <a:ea typeface="宋体" panose="02010600030101010101" pitchFamily="2" charset="-122"/>
              </a:rPr>
              <a:t>需要说明的是，数据需要重新插入，并使用ik分词。</a:t>
            </a:r>
            <a:endParaRPr lang="en-US" altLang="zh-CN">
              <a:solidFill>
                <a:srgbClr val="FF0000"/>
              </a:solidFill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中文分词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75310" y="1280795"/>
            <a:ext cx="7466330" cy="3519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  <a:buNone/>
            </a:pPr>
            <a:r>
              <a:rPr lang="en-US" altLang="zh-CN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</a:t>
            </a: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有两种方式：一种方式是通过REST 请求URI，发送搜索参数；另外一种是通过REST请求体，发送搜索参数，而请求体允许你包含更容易表达和可阅读的JSON格式。</a:t>
            </a:r>
            <a:endParaRPr lang="zh-CN" altLang="en-US" b="0" noProof="1">
              <a:latin typeface="Courier New" panose="020703090202050204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通过REST请求URI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curl 'http://localhost:9200/bank/_search?q=*&amp;pretty'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</a:t>
            </a:r>
            <a:r>
              <a:rPr lang="zh-CN" altLang="en-US" b="0" noProof="1">
                <a:solidFill>
                  <a:srgbClr val="FF0000"/>
                </a:solidFill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q=*: 参数告诉elasticsearch，在bank索引中匹配所有的文档</a:t>
            </a:r>
            <a:endParaRPr lang="zh-CN" altLang="en-US" b="0" noProof="1">
              <a:solidFill>
                <a:srgbClr val="FF0000"/>
              </a:solidFill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b="0" noProof="1">
                <a:solidFill>
                  <a:srgbClr val="FF0000"/>
                </a:solidFill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pretty: 参数告诉elasticsearch，返回形式打印JSON结果</a:t>
            </a:r>
            <a:endParaRPr lang="zh-CN" altLang="en-US" b="0" noProof="1">
              <a:solidFill>
                <a:srgbClr val="FF0000"/>
              </a:solidFill>
              <a:latin typeface="Courier New" panose="020703090202050204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通过REST请求体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上述匹配所有数据可以改成如下写法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curl -XPOST 'localhost:9200/bank/_search?pretty' -d '{"query": {"match_all": {}}}'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与第一种方式不同是在URI中替代传递q=*，使用POST方式提交，请求体包含JSON格式搜索。</a:t>
            </a:r>
            <a:endParaRPr lang="zh-CN" altLang="en-US" b="0" noProof="1">
              <a:latin typeface="Courier New" panose="02070309020205020404" charset="0"/>
            </a:endParaRPr>
          </a:p>
        </p:txBody>
      </p:sp>
      <p:pic>
        <p:nvPicPr>
          <p:cNvPr id="55301" name="图片 6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1481" y="2667000"/>
            <a:ext cx="6578204" cy="20193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 Rest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  <p:pic>
        <p:nvPicPr>
          <p:cNvPr id="55300" name="图片 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1481" y="0"/>
            <a:ext cx="6594872" cy="2568179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673735" y="1203960"/>
            <a:ext cx="7072630" cy="3207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l"/>
            </a:pPr>
            <a:r>
              <a:rPr lang="zh-CN" altLang="en-US" noProof="1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  <a:t>查询语言介绍</a:t>
            </a:r>
            <a:endParaRPr lang="zh-CN" altLang="en-US" noProof="1"/>
          </a:p>
          <a:p>
            <a:pPr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elasticsearch提供JSON格式领域特定语言执行查询。可参考Query DSL。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{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"query": { "match_all": {} }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}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query：告诉我们定义查询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match_all：运行简单类型查询指定搜索中的所有文档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除了指定查询参数，还可以指定其他参数来影响最终结果。</a:t>
            </a:r>
            <a:endParaRPr lang="zh-CN" altLang="en-US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match_all &amp; 只返回第一个文档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curl -XPOST 'localhost:9200/bank/_search?pretty' -d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'{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"query": {"match_all": {}},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"size": 1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}'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Font typeface="Wingdings" panose="05000000000000000000" charset="0"/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如果不指定size，默认是返回10条文档信息</a:t>
            </a:r>
            <a:endParaRPr lang="zh-CN" altLang="en-US" b="0" noProof="1">
              <a:latin typeface="Courier New" panose="020703090202050204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2" name="矩形 1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 Rest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  <p:pic>
        <p:nvPicPr>
          <p:cNvPr id="57348" name="图片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388" y="107156"/>
            <a:ext cx="8345091" cy="48958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730885" y="1311910"/>
            <a:ext cx="7202091" cy="3207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执行搜索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默认的，我们搜索返回完整的JSON文档。而source(_source字段搜索点击量)。如果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我们不想返回完整的JSON文档，我们可以使用source返回指定字段。</a:t>
            </a:r>
            <a:endParaRPr lang="zh-CN" altLang="en-US" b="0" noProof="1">
              <a:latin typeface="Courier New" panose="02070309020205020404" charset="0"/>
            </a:endParaRPr>
          </a:p>
          <a:p>
            <a:pPr marL="285750" indent="-285750">
              <a:buFont typeface="Arial" panose="020B0604020202020204" pitchFamily="34" charset="0"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返回account_number and balance: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curl -XPOST 'localhost:9200/bank/_search?pretty' -d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'{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"query": {"match_all": {}},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"_source": {["balance","account_number"]}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}'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match查询，可以作为基本字段搜索查询</a:t>
            </a:r>
            <a:endParaRPr lang="zh-CN" altLang="en-US" b="0" noProof="1">
              <a:latin typeface="Courier New" panose="02070309020205020404" charset="0"/>
            </a:endParaRPr>
          </a:p>
          <a:p>
            <a:pPr marL="285750" indent="-285750">
              <a:buFont typeface="Arial" panose="020B0604020202020204" pitchFamily="34" charset="0"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返回account_number=20: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curl -XPOST 'localhost:9200/bank/_search?pretty' -d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'{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"query": {"match": {"account_number":20}},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}'</a:t>
            </a:r>
            <a:endParaRPr lang="zh-CN" altLang="en-US" b="0" noProof="1">
              <a:latin typeface="Courier New" panose="020703090202050204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 Rest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730885" y="1280160"/>
            <a:ext cx="693039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布尔值(bool)查询</a:t>
            </a:r>
            <a:endParaRPr lang="zh-CN" altLang="en-US" noProof="1">
              <a:latin typeface="Courier New" panose="02070309020205020404" charset="0"/>
            </a:endParaRPr>
          </a:p>
          <a:p>
            <a:pPr marL="285750" indent="-285750">
              <a:buFont typeface="Arial" panose="020B0604020202020204" pitchFamily="34" charset="0"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返回匹配address=mill&amp;address=lane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curl -XPOST 'localhost:9200/bank/_search?pretty' -d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'{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"query": {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"bool": {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    "must": [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        {"match": {"address":"mill"}},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        {"match": {"address":"lane"}}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    ]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    }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 }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}'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must:要求所有条件都要满足（类似于&amp;&amp;）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should：任何一个满足就可以（类似于||）</a:t>
            </a:r>
            <a:endParaRPr lang="zh-CN" altLang="en-US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must_not:所有条件都不能满足（类似于! (&amp;&amp;)）</a:t>
            </a:r>
            <a:endParaRPr lang="zh-CN" altLang="en-US" noProof="1">
              <a:latin typeface="Courier New" panose="020703090202050204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 Rest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730885" y="1616075"/>
            <a:ext cx="7275830" cy="2814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Wingdings" panose="05000000000000000000" charset="0"/>
              <a:buChar char="Ø"/>
            </a:pPr>
            <a:r>
              <a:rPr lang="zh-CN" altLang="en-US" sz="1500" noProof="1">
                <a:latin typeface="Arial" panose="020B0604020202020204" pitchFamily="34" charset="0"/>
                <a:ea typeface="宋体" panose="02010600030101010101" pitchFamily="2" charset="-122"/>
                <a:cs typeface="+mn-ea"/>
              </a:rPr>
              <a:t>并行过滤器</a:t>
            </a:r>
            <a:endParaRPr lang="zh-CN" altLang="en-US" sz="1500" noProof="1"/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文档中score(_score字段是搜索结果)。score是一个数字型的，是一种相对方法匹配查询文档结果。分数越高，搜索关键字与该文档相关性越高；越低，搜索关键字与该文档相关性越低。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在elasticsearch中所有的搜索都会触发相关性分数计算。如果我们不使用相关性分数计算，那要使用另一种查询能力，构建过滤器。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过滤器是类似于查询的概念，除了得以优化,更快的执行速度的两个主要原因: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1. 过滤器不计算得分，所以他们比执行查询的速度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2. 过滤器可缓存在内存中，允许重复搜索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为了便于理解过滤器，先介绍过滤器搜索(like match_all, match, bool, etc.)，可以与其他的普通查询搜索组合一个过滤器。 range filter,允许我们通过一个范围值来过滤文档，一般用于数字或日期过滤使用过滤器搜索返回 balances[ 20000,30000]。换句话说，balance&gt;=20000 &amp;&amp; balance&lt;=30000。</a:t>
            </a:r>
            <a:endParaRPr lang="zh-CN" altLang="en-US" b="0" noProof="1">
              <a:latin typeface="Courier New" panose="020703090202050204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 Rest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19956" y="1535430"/>
            <a:ext cx="6715125" cy="2445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8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Settings</a:t>
            </a:r>
            <a:endParaRPr lang="zh-CN" altLang="en-US" sz="180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维护索引库默认配置，当然经常用来修改默认配置。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例如：分片数量，副本数量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查看：curl -XGET http://localhost:9200/bigdata/_settings?pretty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操作不存在的索引: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curl -XPUT 'localhost:9200/bigdata/'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-d'{"settings":{"number_of_shards":3,"number_of_replicas":2}}'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操作已存在的索引: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curl -XPUT 'localhost:9200/bigdata/_settings'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-d'{"index":{"number_of_replicas":2}}'</a:t>
            </a:r>
            <a:endParaRPr lang="zh-CN" altLang="en-US" b="0" noProof="1">
              <a:latin typeface="Courier New" panose="020703090202050204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Settings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和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Mapping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57860" y="1342390"/>
            <a:ext cx="743077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Ø"/>
            </a:pPr>
            <a:r>
              <a:rPr lang="en-US" altLang="zh-CN" sz="180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Mappings</a:t>
            </a:r>
            <a:endParaRPr lang="en-US" altLang="zh-CN" sz="180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就是对索引库中索引的字段名称及其数据类型进行定义，类似于关系数据库中表建立时要定义字段名及其数据类型那样，(和solr中的schme类似)不过es的mapping比数据库灵活很多，它可以动态添加字段。一般不需要要指定mapping都可以，因为es会自动根据数据格式定义它的类型，如果你需要对某些字段添加特殊属性（如：定义使用其它分词器、是否分词、是否存储等），就必须手动添加mapping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查询索引库的mapping信息 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curl -XGET http://localhost:9200/bigdata/dep/_mapping?pretty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mappings修改字段相关属性，见备注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 例如：字段类型，使用哪种分词工具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mappings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注意：下面可以使用indexAnalyzer定义分词器，也可以使用index_analyzer定义分词器</a:t>
            </a:r>
            <a:endParaRPr lang="zh-CN" altLang="en-US" b="0" noProof="1">
              <a:latin typeface="Courier New" panose="02070309020205020404" charset="0"/>
            </a:endParaRPr>
          </a:p>
          <a:p>
            <a:pPr>
              <a:buNone/>
            </a:pPr>
            <a:endParaRPr lang="zh-CN" altLang="en-US" b="0" noProof="1">
              <a:latin typeface="Courier New" panose="02070309020205020404" charset="0"/>
            </a:endParaRPr>
          </a:p>
        </p:txBody>
      </p:sp>
      <p:pic>
        <p:nvPicPr>
          <p:cNvPr id="67588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74806" y="2713435"/>
            <a:ext cx="5669756" cy="2406253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Settings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和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Mapping</a:t>
            </a:r>
            <a:endParaRPr lang="en-US" altLang="zh-CN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7" name="文本框 2"/>
          <p:cNvSpPr txBox="1"/>
          <p:nvPr/>
        </p:nvSpPr>
        <p:spPr>
          <a:xfrm>
            <a:off x="767715" y="1249442"/>
            <a:ext cx="6286500" cy="226123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1500" b="0">
                <a:latin typeface="Courier New" panose="02070309020205020404" charset="0"/>
                <a:ea typeface="宋体" panose="02010600030101010101" pitchFamily="2" charset="-122"/>
              </a:rPr>
              <a:t>接口</a:t>
            </a:r>
            <a:endParaRPr lang="zh-CN" altLang="en-US" sz="15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 marL="800100" lvl="1" indent="-342900">
              <a:buFont typeface="Wingdings" panose="05000000000000000000" charset="0"/>
              <a:buChar char="Ø"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类似webservice的接口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 marL="800100" lvl="1" indent="-342900">
              <a:buFont typeface="Wingdings" panose="05000000000000000000" charset="0"/>
              <a:buChar char="Ø"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REST风格的访问接口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1500" b="0">
                <a:latin typeface="Courier New" panose="02070309020205020404" charset="0"/>
                <a:ea typeface="宋体" panose="02010600030101010101" pitchFamily="2" charset="-122"/>
              </a:rPr>
              <a:t>分布式存储</a:t>
            </a:r>
            <a:endParaRPr lang="zh-CN" altLang="en-US" sz="15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 marL="800100" lvl="1" indent="-342900">
              <a:buFont typeface="Wingdings" panose="05000000000000000000" charset="0"/>
              <a:buChar char="Ø"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solrCloud  solr4.x才支持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 marL="800100" lvl="1" indent="-342900">
              <a:buFont typeface="Wingdings" panose="05000000000000000000" charset="0"/>
              <a:buChar char="Ø"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es是为分布式而生的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1500" b="0">
                <a:latin typeface="Courier New" panose="02070309020205020404" charset="0"/>
                <a:ea typeface="宋体" panose="02010600030101010101" pitchFamily="2" charset="-122"/>
              </a:rPr>
              <a:t>支持的格式</a:t>
            </a:r>
            <a:endParaRPr lang="zh-CN" altLang="en-US" sz="15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 marL="800100" lvl="1" indent="-342900">
              <a:buFont typeface="Wingdings" panose="05000000000000000000" charset="0"/>
              <a:buChar char="Ø"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solr xml json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 marL="800100" lvl="1" indent="-342900">
              <a:buFont typeface="Wingdings" panose="05000000000000000000" charset="0"/>
              <a:buChar char="Ø"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es json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 marL="342900" indent="-342900">
              <a:buFont typeface="Wingdings" panose="05000000000000000000" charset="0"/>
              <a:buChar char="l"/>
            </a:pPr>
            <a:r>
              <a:rPr lang="zh-CN" altLang="en-US" sz="1500" b="0">
                <a:latin typeface="Courier New" panose="02070309020205020404" charset="0"/>
                <a:ea typeface="宋体" panose="02010600030101010101" pitchFamily="2" charset="-122"/>
              </a:rPr>
              <a:t>近实时搜索</a:t>
            </a:r>
            <a:endParaRPr lang="zh-CN" altLang="en-US" sz="1500" b="0">
              <a:latin typeface="Courier New" panose="02070309020205020404" charset="0"/>
              <a:ea typeface="宋体" panose="02010600030101010101" pitchFamily="2" charset="-122"/>
            </a:endParaRPr>
          </a:p>
        </p:txBody>
      </p:sp>
      <p:pic>
        <p:nvPicPr>
          <p:cNvPr id="6148" name="图片 614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93771" y="3419237"/>
            <a:ext cx="6366272" cy="1708547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5" name="组合 24"/>
          <p:cNvGrpSpPr/>
          <p:nvPr/>
        </p:nvGrpSpPr>
        <p:grpSpPr>
          <a:xfrm>
            <a:off x="-8581" y="167354"/>
            <a:ext cx="9144000" cy="962802"/>
            <a:chOff x="0" y="442773"/>
            <a:chExt cx="9144000" cy="1006612"/>
          </a:xfrm>
        </p:grpSpPr>
        <p:sp>
          <p:nvSpPr>
            <p:cNvPr id="31" name="矩形 3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3" name="TextBox 8"/>
          <p:cNvSpPr txBox="1">
            <a:spLocks noChangeArrowheads="1"/>
          </p:cNvSpPr>
          <p:nvPr/>
        </p:nvSpPr>
        <p:spPr bwMode="auto">
          <a:xfrm>
            <a:off x="3893787" y="433311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与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solr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对比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9635" name="文本框 1"/>
          <p:cNvSpPr txBox="1"/>
          <p:nvPr/>
        </p:nvSpPr>
        <p:spPr>
          <a:xfrm>
            <a:off x="730885" y="1320165"/>
            <a:ext cx="7482840" cy="36925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调大系统的"最大打开文件数",建议32K甚至是64K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ulimit -a (查看)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ulimit -n 32000(设置)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修改配置文件调整ES的JVM内存大小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1：修改bin/elasticsearch.in.sh中ES_MIN_MEM和ES_MAX_MEM的大小，建议设置一样大，避免频繁的分配内存，根据服务器内存大小，一般分配60%左右(默认256M)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2：如果使用searchwrapper插件启动es的话则修改</a:t>
            </a:r>
            <a:r>
              <a:rPr lang="en-US" altLang="zh-CN" sz="1200" b="0">
                <a:latin typeface="Courier New" panose="02070309020205020404" charset="0"/>
                <a:ea typeface="宋体" panose="02010600030101010101" pitchFamily="2" charset="-122"/>
              </a:rPr>
              <a:t>[</a:t>
            </a:r>
            <a:r>
              <a:rPr lang="zh-CN" altLang="en-US" sz="1200">
                <a:latin typeface="Courier New" panose="02070309020205020404" charset="0"/>
                <a:ea typeface="宋体" panose="02010600030101010101" pitchFamily="2" charset="-122"/>
              </a:rPr>
              <a:t>过时，在</a:t>
            </a:r>
            <a:r>
              <a:rPr lang="en-US" altLang="zh-CN" sz="1200">
                <a:latin typeface="Courier New" panose="02070309020205020404" charset="0"/>
                <a:ea typeface="宋体" panose="02010600030101010101" pitchFamily="2" charset="-122"/>
              </a:rPr>
              <a:t>es1.x</a:t>
            </a:r>
            <a:r>
              <a:rPr lang="zh-CN" altLang="en-US" sz="1200">
                <a:latin typeface="Courier New" panose="02070309020205020404" charset="0"/>
                <a:ea typeface="宋体" panose="02010600030101010101" pitchFamily="2" charset="-122"/>
              </a:rPr>
              <a:t>中有用</a:t>
            </a:r>
            <a:r>
              <a:rPr lang="en-US" altLang="zh-CN" sz="1200" b="0">
                <a:latin typeface="Courier New" panose="02070309020205020404" charset="0"/>
                <a:ea typeface="宋体" panose="02010600030101010101" pitchFamily="2" charset="-122"/>
              </a:rPr>
              <a:t>]</a:t>
            </a:r>
            <a:endParaRPr lang="en-US" altLang="zh-CN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     bin/service/elasticsearch.conf(默认1024M，2.x以后不用考虑)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设置mlockall来锁定进程的物理内存地址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避免交换（swapped）来提高性能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修改文件conf/elasticsearch.yml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bootstrap.mlockall: true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200" b="0">
                <a:latin typeface="Courier New" panose="02070309020205020404" charset="0"/>
                <a:ea typeface="宋体" panose="02010600030101010101" pitchFamily="2" charset="-122"/>
              </a:rPr>
              <a:t>分片多的话，可以提升建立索引的能力，5-20个比较合适。</a:t>
            </a:r>
            <a:endParaRPr lang="zh-CN" altLang="en-US" sz="1200" b="0">
              <a:latin typeface="Courier New" panose="02070309020205020404" charset="0"/>
              <a:ea typeface="宋体" panose="02010600030101010101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优化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83" name="文本框 2"/>
          <p:cNvSpPr txBox="1"/>
          <p:nvPr/>
        </p:nvSpPr>
        <p:spPr>
          <a:xfrm>
            <a:off x="730885" y="1367790"/>
            <a:ext cx="7880350" cy="22904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None/>
            </a:pPr>
            <a:r>
              <a:rPr lang="en-US" altLang="zh-CN" sz="1425" b="0">
                <a:latin typeface="Courier New" panose="02070309020205020404" charset="0"/>
                <a:ea typeface="宋体" panose="02010600030101010101" pitchFamily="2" charset="-122"/>
              </a:rPr>
              <a:t>   </a:t>
            </a:r>
            <a:r>
              <a:rPr lang="zh-CN" altLang="en-US" sz="1425" b="0">
                <a:latin typeface="Courier New" panose="02070309020205020404" charset="0"/>
                <a:ea typeface="宋体" panose="02010600030101010101" pitchFamily="2" charset="-122"/>
              </a:rPr>
              <a:t>删除文档：在Lucene中删除文档，数据不会马上在硬盘上除去，而是在lucene索引中产生一个.del的文件，而在检索过程中这部分数据也会参与检索，lucene在检索过程会判断是否删除了，如果删除了再过滤掉。这样也会降低检索效率。</a:t>
            </a:r>
            <a:r>
              <a:rPr lang="zh-CN" altLang="en-US" sz="1425">
                <a:latin typeface="Courier New" panose="02070309020205020404" charset="0"/>
                <a:ea typeface="宋体" panose="02010600030101010101" pitchFamily="2" charset="-122"/>
              </a:rPr>
              <a:t>所以可以执行清除删除文档</a:t>
            </a:r>
            <a:endParaRPr lang="zh-CN" altLang="en-US" sz="1425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425" b="0">
                <a:latin typeface="Courier New" panose="02070309020205020404" charset="0"/>
                <a:ea typeface="宋体" panose="02010600030101010101" pitchFamily="2" charset="-122"/>
              </a:rPr>
              <a:t> curl -XPOST 'http://localhost:9200/bigdata/_optimize?only_expunge_deletes=true'</a:t>
            </a:r>
            <a:endParaRPr lang="zh-CN" altLang="en-US" sz="1425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425" b="0">
                <a:latin typeface="Courier New" panose="02070309020205020404" charset="0"/>
                <a:ea typeface="宋体" panose="02010600030101010101" pitchFamily="2" charset="-122"/>
              </a:rPr>
              <a:t>client.admin().indices().prepareOptimize("bigdata").setOnlyExpungeDeletes(true).get();</a:t>
            </a:r>
            <a:endParaRPr lang="zh-CN" altLang="en-US" sz="1425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buNone/>
            </a:pPr>
            <a:r>
              <a:rPr lang="zh-CN" altLang="en-US" sz="1425" b="0">
                <a:latin typeface="Courier New" panose="02070309020205020404" charset="0"/>
                <a:ea typeface="宋体" panose="02010600030101010101" pitchFamily="2" charset="-122"/>
              </a:rPr>
              <a:t>   如果在项目开始的时候需要批量入库大量数据的话，建议将副本数设置为0。因为es在索引数据的时候，如果有副本存在，数据也会马上同步到副本中，这样会对es增加压力。待索引完成后将副本按需要改回来。这样可以提高索引效率。</a:t>
            </a:r>
            <a:endParaRPr lang="zh-CN" altLang="en-US" sz="1425" b="0">
              <a:latin typeface="Courier New" panose="02070309020205020404" charset="0"/>
              <a:ea typeface="宋体" panose="02010600030101010101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优化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——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删除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730885" y="1487170"/>
            <a:ext cx="7630160" cy="2515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5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去掉mapping中_all域，Index中默认会有_all的域，(相当于solr配置文件中的拷贝字段text)，这个会给查询带来方便，但是会增加索引时间和索引尺寸</a:t>
            </a:r>
            <a:endParaRPr lang="zh-CN" altLang="en-US" sz="1500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5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"_all":{"enabled":"false"}</a:t>
            </a:r>
            <a:endParaRPr lang="zh-CN" altLang="en-US" sz="1500" b="0" noProof="1">
              <a:latin typeface="Courier New" panose="02070309020205020404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5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log输出的水平默认为trace，即查询超过500ms即为慢查询，就要打印日志，造成cpu和mem，io负载很高。把log输出水平改为info，可以减轻服务器的压力。</a:t>
            </a:r>
            <a:endParaRPr lang="zh-CN" altLang="en-US" sz="1500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5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修改ES_HOME/conf/logging.yaml文件</a:t>
            </a:r>
            <a:endParaRPr lang="zh-CN" altLang="en-US" sz="1500" b="0" noProof="1">
              <a:latin typeface="Courier New" panose="02070309020205020404" charset="0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sz="1500" b="0" noProof="1">
                <a:latin typeface="Courier New" panose="02070309020205020404" charset="0"/>
                <a:ea typeface="宋体" panose="02010600030101010101" pitchFamily="2" charset="-122"/>
                <a:cs typeface="+mn-ea"/>
              </a:rPr>
              <a:t>  或者修改ES_HOME/conf/elasticsearch.yaml</a:t>
            </a:r>
            <a:endParaRPr lang="zh-CN" altLang="en-US" sz="1500" b="0" noProof="1">
              <a:latin typeface="Courier New" panose="0207030902020502040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09" y="16608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686777" y="42378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优化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——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  <a:sym typeface="+mn-ea"/>
              </a:rPr>
              <a:t>配置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  <a:sym typeface="+mn-e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-8581" y="167354"/>
            <a:ext cx="9144000" cy="962802"/>
            <a:chOff x="0" y="442773"/>
            <a:chExt cx="9144000" cy="1006612"/>
          </a:xfrm>
        </p:grpSpPr>
        <p:sp>
          <p:nvSpPr>
            <p:cNvPr id="31" name="矩形 3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3" name="TextBox 8"/>
          <p:cNvSpPr txBox="1">
            <a:spLocks noChangeArrowheads="1"/>
          </p:cNvSpPr>
          <p:nvPr/>
        </p:nvSpPr>
        <p:spPr bwMode="auto">
          <a:xfrm>
            <a:off x="3893787" y="433311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zh-CN" altLang="en-US" sz="2200" dirty="0" smtClean="0">
                <a:solidFill>
                  <a:schemeClr val="bg1"/>
                </a:solidFill>
                <a:latin typeface="Calibri" panose="020F0502020204030204" pitchFamily="34" charset="0"/>
                <a:sym typeface="+mn-ea"/>
              </a:rPr>
              <a:t>中国大数据人工智能第一品牌</a:t>
            </a:r>
            <a:endParaRPr lang="zh-CN" altLang="en-US" sz="2200" b="1" dirty="0" smtClean="0">
              <a:solidFill>
                <a:srgbClr val="FFFFFF"/>
              </a:solidFill>
            </a:endParaRPr>
          </a:p>
        </p:txBody>
      </p:sp>
      <p:pic>
        <p:nvPicPr>
          <p:cNvPr id="4" name="图片 3" descr="答疑环节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1108075"/>
            <a:ext cx="8056880" cy="40341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9710" y="1561465"/>
            <a:ext cx="513715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 sz="3200"/>
              <a:t>答疑环节</a:t>
            </a:r>
            <a:endParaRPr lang="zh-CN" altLang="zh-CN" sz="3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-8581" y="149574"/>
            <a:ext cx="9144000" cy="962802"/>
            <a:chOff x="0" y="442773"/>
            <a:chExt cx="9144000" cy="1006612"/>
          </a:xfrm>
        </p:grpSpPr>
        <p:sp>
          <p:nvSpPr>
            <p:cNvPr id="31" name="矩形 3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2" name="TextBox 8"/>
          <p:cNvSpPr txBox="1">
            <a:spLocks noChangeArrowheads="1"/>
          </p:cNvSpPr>
          <p:nvPr/>
        </p:nvSpPr>
        <p:spPr bwMode="auto">
          <a:xfrm>
            <a:off x="3893787" y="433311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zh-CN" altLang="en-US" sz="2200" dirty="0" smtClean="0">
                <a:solidFill>
                  <a:schemeClr val="bg1"/>
                </a:solidFill>
                <a:latin typeface="Calibri" panose="020F0502020204030204" pitchFamily="34" charset="0"/>
                <a:sym typeface="+mn-ea"/>
              </a:rPr>
              <a:t>中国大数据人工智能第一品牌</a:t>
            </a:r>
            <a:endParaRPr lang="zh-CN" altLang="en-US" sz="2200" b="1" dirty="0" smtClean="0">
              <a:solidFill>
                <a:srgbClr val="FFFFFF"/>
              </a:solidFill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721995" y="1247140"/>
            <a:ext cx="3645535" cy="746125"/>
          </a:xfrm>
        </p:spPr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368425" y="1284605"/>
            <a:ext cx="65246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Font typeface="Arial" panose="020B0604020202020204" pitchFamily="34" charset="0"/>
            </a:pPr>
            <a:r>
              <a:rPr lang="en-US" altLang="zh-CN" sz="1200" b="1" dirty="0">
                <a:solidFill>
                  <a:srgbClr val="F06730"/>
                </a:solidFill>
                <a:latin typeface="Courier New" panose="02070309020205020404" charset="0"/>
                <a:ea typeface="微软雅黑" panose="020B0503020204020204" pitchFamily="34" charset="-122"/>
                <a:sym typeface="+mn-ea"/>
              </a:rPr>
              <a:t>Add up everything what you like and everything what you want </a:t>
            </a:r>
            <a:endParaRPr lang="en-US" altLang="zh-CN" sz="1200" b="1" dirty="0">
              <a:solidFill>
                <a:srgbClr val="F06730"/>
              </a:solidFill>
              <a:latin typeface="Courier New" panose="02070309020205020404" charset="0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</a:pPr>
            <a:r>
              <a:rPr lang="zh-CN" altLang="en-US" sz="1200" b="1" dirty="0">
                <a:solidFill>
                  <a:srgbClr val="F06730"/>
                </a:solidFill>
                <a:latin typeface="Courier New" panose="02070309020205020404" charset="0"/>
                <a:ea typeface="微软雅黑" panose="020B0503020204020204" pitchFamily="34" charset="-122"/>
                <a:sym typeface="+mn-ea"/>
              </a:rPr>
              <a:t>                                              梦想，要比昨天走的更远</a:t>
            </a:r>
            <a:endParaRPr lang="zh-CN" altLang="en-US" sz="1200" b="1" dirty="0">
              <a:solidFill>
                <a:srgbClr val="F06730"/>
              </a:solidFill>
              <a:latin typeface="Courier New" panose="02070309020205020404" charset="0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368163" y="1933508"/>
            <a:ext cx="6407675" cy="5078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800" dirty="0" smtClean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THANK YOU FOR LISTENING</a:t>
            </a:r>
            <a:endParaRPr lang="en-US" altLang="zh-CN" sz="1800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40580" y="2601934"/>
            <a:ext cx="206284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accent1"/>
                </a:solidFill>
                <a:latin typeface="+mn-ea"/>
              </a:rPr>
              <a:t>创新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</a:rPr>
              <a:t>·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</a:rPr>
              <a:t>突破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</a:rPr>
              <a:t>·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</a:rPr>
              <a:t>提升 </a:t>
            </a:r>
            <a:r>
              <a:rPr lang="en-US" altLang="zh-CN" dirty="0" smtClean="0">
                <a:solidFill>
                  <a:schemeClr val="accent1"/>
                </a:solidFill>
                <a:latin typeface="+mn-ea"/>
              </a:rPr>
              <a:t>· </a:t>
            </a:r>
            <a:r>
              <a:rPr lang="zh-CN" altLang="en-US" dirty="0" smtClean="0">
                <a:solidFill>
                  <a:schemeClr val="accent1"/>
                </a:solidFill>
                <a:latin typeface="+mn-ea"/>
              </a:rPr>
              <a:t>超越</a:t>
            </a:r>
            <a:endParaRPr lang="zh-CN" altLang="en-US" dirty="0">
              <a:solidFill>
                <a:schemeClr val="accent1"/>
              </a:solidFill>
              <a:latin typeface="+mn-ea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590153" y="2746706"/>
            <a:ext cx="108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2450409" y="2746706"/>
            <a:ext cx="1080000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13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6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130"/>
                            </p:stCondLst>
                            <p:childTnLst>
                              <p:par>
                                <p:cTn id="1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63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0" name="表格 -1"/>
          <p:cNvGraphicFramePr/>
          <p:nvPr/>
        </p:nvGraphicFramePr>
        <p:xfrm>
          <a:off x="1425177" y="1777603"/>
          <a:ext cx="6315710" cy="267081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47365"/>
                <a:gridCol w="3268345"/>
              </a:tblGrid>
              <a:tr h="53467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350" b="1" u="none">
                          <a:solidFill>
                            <a:srgbClr val="FFFFFF"/>
                          </a:solidFill>
                          <a:highlight>
                            <a:srgbClr val="548DD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MySQL</a:t>
                      </a:r>
                      <a:endParaRPr lang="en-US" altLang="zh-CN" sz="1350" b="1" u="none">
                        <a:solidFill>
                          <a:srgbClr val="FFFFFF"/>
                        </a:solidFill>
                        <a:highlight>
                          <a:srgbClr val="548DD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350" b="1" u="none">
                          <a:solidFill>
                            <a:srgbClr val="FFFFFF"/>
                          </a:solidFill>
                          <a:highlight>
                            <a:srgbClr val="548DD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ElasticSearch</a:t>
                      </a:r>
                      <a:endParaRPr lang="en-US" altLang="zh-CN" sz="1350" b="1" u="none">
                        <a:solidFill>
                          <a:srgbClr val="FFFFFF"/>
                        </a:solidFill>
                        <a:highlight>
                          <a:srgbClr val="548DD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</a:tr>
              <a:tr h="53403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database(</a:t>
                      </a:r>
                      <a:r>
                        <a:rPr lang="zh-CN" altLang="en-US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数据库</a:t>
                      </a: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35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index(</a:t>
                      </a:r>
                      <a:r>
                        <a:rPr lang="zh-CN" altLang="en-US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索引库</a:t>
                      </a: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35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40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table(</a:t>
                      </a:r>
                      <a:r>
                        <a:rPr lang="zh-CN" altLang="en-US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表</a:t>
                      </a: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35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type(</a:t>
                      </a:r>
                      <a:r>
                        <a:rPr lang="zh-CN" altLang="en-US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类型</a:t>
                      </a: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35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67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row(</a:t>
                      </a:r>
                      <a:r>
                        <a:rPr lang="zh-CN" altLang="en-US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行</a:t>
                      </a: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35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document(</a:t>
                      </a:r>
                      <a:r>
                        <a:rPr lang="zh-CN" altLang="en-US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文档</a:t>
                      </a: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35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03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column(</a:t>
                      </a:r>
                      <a:r>
                        <a:rPr lang="zh-CN" altLang="en-US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列</a:t>
                      </a: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35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field(</a:t>
                      </a:r>
                      <a:r>
                        <a:rPr lang="zh-CN" altLang="en-US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字段</a:t>
                      </a:r>
                      <a:r>
                        <a:rPr lang="en-US" altLang="zh-CN" sz="135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35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5" name="组合 24"/>
          <p:cNvGrpSpPr/>
          <p:nvPr/>
        </p:nvGrpSpPr>
        <p:grpSpPr>
          <a:xfrm>
            <a:off x="-8581" y="167354"/>
            <a:ext cx="9144000" cy="962802"/>
            <a:chOff x="0" y="442773"/>
            <a:chExt cx="9144000" cy="1006612"/>
          </a:xfrm>
        </p:grpSpPr>
        <p:sp>
          <p:nvSpPr>
            <p:cNvPr id="31" name="矩形 30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3" name="TextBox 8"/>
          <p:cNvSpPr txBox="1">
            <a:spLocks noChangeArrowheads="1"/>
          </p:cNvSpPr>
          <p:nvPr/>
        </p:nvSpPr>
        <p:spPr bwMode="auto">
          <a:xfrm>
            <a:off x="3893787" y="433311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与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MySQL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对比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5" name="文本框 2"/>
          <p:cNvSpPr txBox="1"/>
          <p:nvPr/>
        </p:nvSpPr>
        <p:spPr>
          <a:xfrm>
            <a:off x="721995" y="1246505"/>
            <a:ext cx="7471410" cy="32073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150000"/>
              </a:lnSpc>
              <a:buNone/>
            </a:pPr>
            <a:r>
              <a:rPr lang="en-US" altLang="zh-CN" b="0">
                <a:latin typeface="Courier New" panose="02070309020205020404" charset="0"/>
                <a:ea typeface="宋体" panose="02010600030101010101" pitchFamily="2" charset="-122"/>
              </a:rPr>
              <a:t>   </a:t>
            </a: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REST全称</a:t>
            </a:r>
            <a:r>
              <a:rPr lang="zh-CN" altLang="en-US">
                <a:latin typeface="Courier New" panose="02070309020205020404" charset="0"/>
                <a:ea typeface="宋体" panose="02010600030101010101" pitchFamily="2" charset="-122"/>
              </a:rPr>
              <a:t>Representational State Transfer</a:t>
            </a: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。</a:t>
            </a:r>
            <a:r>
              <a:rPr lang="zh-CN" altLang="en-US">
                <a:solidFill>
                  <a:srgbClr val="FF0000"/>
                </a:solidFill>
                <a:latin typeface="Courier New" panose="02070309020205020404" charset="0"/>
                <a:ea typeface="宋体" panose="02010600030101010101" pitchFamily="2" charset="-122"/>
              </a:rPr>
              <a:t>是一种软件的架构风格，而不是标准，只是提供了一组设计原则和约束条件</a:t>
            </a: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。它主要用于客户端和服务器交互类的软件。基于这个风格设计的软件可以更简洁，更有层次，更易于实现缓存等机制。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   其实说白了就是类似HTTP的访问，和HTTP非常的相似。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REST操作：</a:t>
            </a:r>
            <a:endParaRPr lang="zh-CN" altLang="en-US" b="0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 b="0">
                <a:latin typeface="Courier New" panose="02070309020205020404" charset="0"/>
                <a:ea typeface="宋体" panose="02010600030101010101" pitchFamily="2" charset="-122"/>
              </a:rPr>
              <a:t>   </a:t>
            </a:r>
            <a:r>
              <a:rPr lang="zh-CN" altLang="en-US">
                <a:latin typeface="Courier New" panose="02070309020205020404" charset="0"/>
                <a:ea typeface="宋体" panose="02010600030101010101" pitchFamily="2" charset="-122"/>
              </a:rPr>
              <a:t>GET：获取对象的当前状态；</a:t>
            </a:r>
            <a:endParaRPr lang="zh-CN" altLang="en-US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>
                <a:latin typeface="Courier New" panose="02070309020205020404" charset="0"/>
                <a:ea typeface="宋体" panose="02010600030101010101" pitchFamily="2" charset="-122"/>
              </a:rPr>
              <a:t>   PUT：改变对象的状态；</a:t>
            </a:r>
            <a:endParaRPr lang="zh-CN" altLang="en-US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>
                <a:latin typeface="Courier New" panose="02070309020205020404" charset="0"/>
                <a:ea typeface="宋体" panose="02010600030101010101" pitchFamily="2" charset="-122"/>
              </a:rPr>
              <a:t>   POST：创建对象；</a:t>
            </a:r>
            <a:endParaRPr lang="zh-CN" altLang="en-US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>
                <a:latin typeface="Courier New" panose="02070309020205020404" charset="0"/>
                <a:ea typeface="宋体" panose="02010600030101010101" pitchFamily="2" charset="-122"/>
              </a:rPr>
              <a:t>   DELETE：删除对象；</a:t>
            </a:r>
            <a:endParaRPr lang="zh-CN" altLang="en-US">
              <a:latin typeface="Courier New" panose="02070309020205020404" charset="0"/>
              <a:ea typeface="宋体" panose="02010600030101010101" pitchFamily="2" charset="-122"/>
            </a:endParaRPr>
          </a:p>
          <a:p>
            <a:pPr>
              <a:lnSpc>
                <a:spcPct val="150000"/>
              </a:lnSpc>
              <a:buNone/>
            </a:pPr>
            <a:r>
              <a:rPr lang="zh-CN" altLang="en-US">
                <a:latin typeface="Courier New" panose="02070309020205020404" charset="0"/>
                <a:ea typeface="宋体" panose="02010600030101010101" pitchFamily="2" charset="-122"/>
              </a:rPr>
              <a:t>   HEAD：获取头信息。</a:t>
            </a:r>
            <a:endParaRPr lang="zh-CN" altLang="en-US">
              <a:latin typeface="Courier New" panose="02070309020205020404" charset="0"/>
              <a:ea typeface="宋体" panose="0201060003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8581" y="16735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893787" y="433311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Rest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简介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0" name="表格 -1"/>
          <p:cNvGraphicFramePr/>
          <p:nvPr/>
        </p:nvGraphicFramePr>
        <p:xfrm>
          <a:off x="1451134" y="2213688"/>
          <a:ext cx="6523355" cy="2519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6445"/>
                <a:gridCol w="2665095"/>
                <a:gridCol w="3091815"/>
              </a:tblGrid>
              <a:tr h="53911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FFFFFF"/>
                          </a:solidFill>
                          <a:highlight>
                            <a:srgbClr val="548DD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资源</a:t>
                      </a:r>
                      <a:endParaRPr lang="zh-CN" altLang="en-US" sz="1200" b="1" u="none">
                        <a:solidFill>
                          <a:srgbClr val="FFFFFF"/>
                        </a:solidFill>
                        <a:highlight>
                          <a:srgbClr val="548DD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一组资源的</a:t>
                      </a:r>
                      <a:r>
                        <a:rPr lang="en-US" altLang="zh-CN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URI</a:t>
                      </a:r>
                      <a:r>
                        <a:rPr lang="zh-CN" altLang="en-US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，比如：</a:t>
                      </a:r>
                      <a:r>
                        <a:rPr lang="en-US" altLang="zh-CN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http://example.com/res/</a:t>
                      </a:r>
                      <a:endParaRPr lang="zh-CN" altLang="en-US" sz="1200" b="0" u="none">
                        <a:highlight>
                          <a:srgbClr val="DCE6F2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单个资源的</a:t>
                      </a:r>
                      <a:r>
                        <a:rPr lang="en-US" altLang="zh-CN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URI</a:t>
                      </a:r>
                      <a:r>
                        <a:rPr lang="zh-CN" altLang="en-US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，比如：</a:t>
                      </a:r>
                      <a:r>
                        <a:rPr lang="en-US" altLang="zh-CN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http://example.com/res/123</a:t>
                      </a:r>
                      <a:endParaRPr lang="zh-CN" altLang="en-US" sz="1200" b="0" u="none">
                        <a:highlight>
                          <a:srgbClr val="FBD4B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D4B4"/>
                    </a:solidFill>
                  </a:tcPr>
                </a:tc>
              </a:tr>
              <a:tr h="66103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1" u="none">
                          <a:solidFill>
                            <a:srgbClr val="FFFFFF"/>
                          </a:solidFill>
                          <a:highlight>
                            <a:srgbClr val="548DD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GET</a:t>
                      </a:r>
                      <a:endParaRPr lang="en-US" altLang="zh-CN" sz="1200" b="1" u="none">
                        <a:solidFill>
                          <a:srgbClr val="FFFFFF"/>
                        </a:solidFill>
                        <a:highlight>
                          <a:srgbClr val="548DD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列出</a:t>
                      </a:r>
                      <a:r>
                        <a:rPr lang="en-US" altLang="zh-CN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URI</a:t>
                      </a:r>
                      <a:r>
                        <a:rPr lang="zh-CN" altLang="en-US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，以及该资源组中每个资源的详细信息</a:t>
                      </a:r>
                      <a:r>
                        <a:rPr lang="en-US" altLang="zh-CN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(</a:t>
                      </a:r>
                      <a:r>
                        <a:rPr lang="zh-CN" altLang="en-US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后者可选</a:t>
                      </a:r>
                      <a:r>
                        <a:rPr lang="en-US" altLang="zh-CN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200" b="0" u="none">
                        <a:highlight>
                          <a:srgbClr val="DCE6F2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获取指定的资源的详细信息，格式可以自选一个合适的网络媒体类型</a:t>
                      </a:r>
                      <a:r>
                        <a:rPr lang="en-US" altLang="zh-CN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(</a:t>
                      </a:r>
                      <a:r>
                        <a:rPr lang="zh-CN" altLang="en-US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比如：</a:t>
                      </a:r>
                      <a:r>
                        <a:rPr lang="en-US" altLang="zh-CN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XML</a:t>
                      </a:r>
                      <a:r>
                        <a:rPr lang="zh-CN" altLang="en-US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、</a:t>
                      </a:r>
                      <a:r>
                        <a:rPr lang="en-US" altLang="zh-CN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JSON</a:t>
                      </a:r>
                      <a:r>
                        <a:rPr lang="zh-CN" altLang="en-US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等</a:t>
                      </a:r>
                      <a:r>
                        <a:rPr lang="en-US" altLang="zh-CN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200" b="0" u="none">
                        <a:highlight>
                          <a:srgbClr val="FBD4B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D4B4"/>
                    </a:solidFill>
                  </a:tcPr>
                </a:tc>
              </a:tr>
              <a:tr h="53848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1" u="none">
                          <a:solidFill>
                            <a:srgbClr val="FFFFFF"/>
                          </a:solidFill>
                          <a:highlight>
                            <a:srgbClr val="548DD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PUT</a:t>
                      </a:r>
                      <a:endParaRPr lang="en-US" altLang="zh-CN" sz="1200" b="1" u="none">
                        <a:solidFill>
                          <a:srgbClr val="FFFFFF"/>
                        </a:solidFill>
                        <a:highlight>
                          <a:srgbClr val="548DD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使用给定的一组资源替换当前整组资源</a:t>
                      </a:r>
                      <a:endParaRPr lang="zh-CN" altLang="en-US" sz="1200" b="0" u="none">
                        <a:highlight>
                          <a:srgbClr val="DCE6F2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替换</a:t>
                      </a:r>
                      <a:r>
                        <a:rPr lang="en-US" altLang="zh-CN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</a:t>
                      </a:r>
                      <a:r>
                        <a:rPr lang="zh-CN" altLang="en-US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创建指定的资源。并将其追加到相应的资源组中。</a:t>
                      </a:r>
                      <a:endParaRPr lang="zh-CN" altLang="en-US" sz="1200" b="0" u="none">
                        <a:highlight>
                          <a:srgbClr val="FBD4B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D4B4"/>
                    </a:solidFill>
                  </a:tcPr>
                </a:tc>
              </a:tr>
              <a:tr h="51117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1" u="none">
                          <a:solidFill>
                            <a:srgbClr val="FFFFFF"/>
                          </a:solidFill>
                          <a:highlight>
                            <a:srgbClr val="548DD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POST</a:t>
                      </a:r>
                      <a:endParaRPr lang="en-US" altLang="zh-CN" sz="1200" b="1" u="none">
                        <a:solidFill>
                          <a:srgbClr val="FFFFFF"/>
                        </a:solidFill>
                        <a:highlight>
                          <a:srgbClr val="548DD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在本组资源中创建</a:t>
                      </a:r>
                      <a:r>
                        <a:rPr lang="en-US" altLang="zh-CN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</a:t>
                      </a:r>
                      <a:r>
                        <a:rPr lang="zh-CN" altLang="en-US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追加一个新的资源。该操作往往返回新的</a:t>
                      </a:r>
                      <a:r>
                        <a:rPr lang="en-US" altLang="zh-CN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URL</a:t>
                      </a:r>
                      <a:endParaRPr lang="zh-CN" altLang="en-US" sz="1200" b="0" u="none">
                        <a:highlight>
                          <a:srgbClr val="DCE6F2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把指定的资源当做一个资源组，并在其下创建</a:t>
                      </a:r>
                      <a:r>
                        <a:rPr lang="en-US" altLang="zh-CN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</a:t>
                      </a:r>
                      <a:r>
                        <a:rPr lang="zh-CN" altLang="en-US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追加一个新的元素，使其隶属于当前资源。</a:t>
                      </a:r>
                      <a:endParaRPr lang="zh-CN" altLang="en-US" sz="1200" b="0" u="none">
                        <a:highlight>
                          <a:srgbClr val="FBD4B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D4B4"/>
                    </a:solidFill>
                  </a:tcPr>
                </a:tc>
              </a:tr>
              <a:tr h="269875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1" u="none">
                          <a:solidFill>
                            <a:srgbClr val="FFFFFF"/>
                          </a:solidFill>
                          <a:highlight>
                            <a:srgbClr val="548DD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DELETE</a:t>
                      </a:r>
                      <a:endParaRPr lang="en-US" altLang="zh-CN" sz="1200" b="1" u="none">
                        <a:solidFill>
                          <a:srgbClr val="FFFFFF"/>
                        </a:solidFill>
                        <a:highlight>
                          <a:srgbClr val="548DD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highlight>
                            <a:srgbClr val="DCE6F2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删除整组资源</a:t>
                      </a:r>
                      <a:endParaRPr lang="zh-CN" altLang="en-US" sz="1200" b="0" u="none">
                        <a:highlight>
                          <a:srgbClr val="DCE6F2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CE6F2"/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highlight>
                            <a:srgbClr val="FBD4B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删除指定的元素</a:t>
                      </a:r>
                      <a:endParaRPr lang="zh-CN" altLang="en-US" sz="1200" b="0" u="none">
                        <a:highlight>
                          <a:srgbClr val="FBD4B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D4B4"/>
                    </a:solidFill>
                  </a:tcPr>
                </a:tc>
              </a:tr>
            </a:tbl>
          </a:graphicData>
        </a:graphic>
      </p:graphicFrame>
      <p:sp>
        <p:nvSpPr>
          <p:cNvPr id="9220" name="文本框 2"/>
          <p:cNvSpPr txBox="1"/>
          <p:nvPr/>
        </p:nvSpPr>
        <p:spPr>
          <a:xfrm>
            <a:off x="722233" y="1474470"/>
            <a:ext cx="2969419" cy="321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buNone/>
            </a:pPr>
            <a:r>
              <a:rPr lang="en-US" altLang="zh-CN" sz="1500">
                <a:latin typeface="Courier New" panose="02070309020205020404" charset="0"/>
                <a:ea typeface="宋体" panose="02010600030101010101" pitchFamily="2" charset="-122"/>
              </a:rPr>
              <a:t>Rest</a:t>
            </a:r>
            <a:r>
              <a:rPr lang="zh-CN" altLang="en-US" sz="1500">
                <a:latin typeface="Courier New" panose="02070309020205020404" charset="0"/>
                <a:ea typeface="宋体" panose="02010600030101010101" pitchFamily="2" charset="-122"/>
              </a:rPr>
              <a:t>具体操作说明：</a:t>
            </a:r>
            <a:endParaRPr lang="zh-CN" altLang="en-US" sz="1500">
              <a:latin typeface="Courier New" panose="02070309020205020404" charset="0"/>
              <a:ea typeface="宋体" panose="02010600030101010101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8581" y="16735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893787" y="433311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Rest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简介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0" name="表格 -1"/>
          <p:cNvGraphicFramePr/>
          <p:nvPr/>
        </p:nvGraphicFramePr>
        <p:xfrm>
          <a:off x="1130379" y="1491615"/>
          <a:ext cx="6508115" cy="34785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02790"/>
                <a:gridCol w="4505325"/>
              </a:tblGrid>
              <a:tr h="316230"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zh-CN" sz="1200" b="1" u="none">
                          <a:solidFill>
                            <a:srgbClr val="FFFFFF"/>
                          </a:solidFill>
                          <a:highlight>
                            <a:srgbClr val="548DD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URL</a:t>
                      </a:r>
                      <a:endParaRPr lang="en-US" altLang="zh-CN" sz="1200" b="1" u="none">
                        <a:solidFill>
                          <a:srgbClr val="FFFFFF"/>
                        </a:solidFill>
                        <a:highlight>
                          <a:srgbClr val="548DD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200" b="1" u="none">
                          <a:solidFill>
                            <a:srgbClr val="FFFFFF"/>
                          </a:solidFill>
                          <a:highlight>
                            <a:srgbClr val="548DD4"/>
                          </a:highlight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描述</a:t>
                      </a:r>
                      <a:endParaRPr lang="zh-CN" altLang="en-US" sz="1200" b="1" u="none">
                        <a:solidFill>
                          <a:srgbClr val="FFFFFF"/>
                        </a:solidFill>
                        <a:highlight>
                          <a:srgbClr val="548DD4"/>
                        </a:highlight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548DD4"/>
                    </a:solidFill>
                  </a:tcPr>
                </a:tc>
              </a:tr>
              <a:tr h="31623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1200" b="1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/index/_search</a:t>
                      </a:r>
                      <a:endParaRPr lang="en-US" altLang="zh-CN" sz="1200" b="1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搜索指定索引下的数据</a:t>
                      </a:r>
                      <a:endParaRPr lang="zh-CN" altLang="en-US" sz="120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31623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1200" b="1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/_aliases</a:t>
                      </a:r>
                      <a:endParaRPr lang="en-US" altLang="zh-CN" sz="1200" b="1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获取或操作索引的别名</a:t>
                      </a:r>
                      <a:endParaRPr lang="zh-CN" altLang="en-US" sz="120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31623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1200" b="1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/index/</a:t>
                      </a:r>
                      <a:endParaRPr lang="en-US" altLang="zh-CN" sz="1200" b="1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查看指定索引的详细信息</a:t>
                      </a:r>
                      <a:endParaRPr lang="zh-CN" altLang="en-US" sz="120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31623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1200" b="1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/index/type/</a:t>
                      </a:r>
                      <a:endParaRPr lang="en-US" altLang="zh-CN" sz="1200" b="1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创建或操作类型</a:t>
                      </a:r>
                      <a:endParaRPr lang="zh-CN" altLang="en-US" sz="120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31623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1200" b="1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/index/_mapping</a:t>
                      </a:r>
                      <a:endParaRPr lang="en-US" altLang="zh-CN" sz="1200" b="1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创建或操作</a:t>
                      </a:r>
                      <a:r>
                        <a:rPr lang="en-US" altLang="zh-CN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mapping</a:t>
                      </a:r>
                      <a:endParaRPr lang="zh-CN" altLang="en-US" sz="120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31623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1200" b="1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/index/_setting</a:t>
                      </a:r>
                      <a:endParaRPr lang="en-US" altLang="zh-CN" sz="1200" b="1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创建或操作设置</a:t>
                      </a:r>
                      <a:r>
                        <a:rPr lang="en-US" altLang="zh-CN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(number_of_shards</a:t>
                      </a: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是不可更改的</a:t>
                      </a:r>
                      <a:r>
                        <a:rPr lang="en-US" altLang="zh-CN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20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31623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1200" b="1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/index/_open</a:t>
                      </a:r>
                      <a:endParaRPr lang="en-US" altLang="zh-CN" sz="1200" b="1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打开指定被关闭的索引</a:t>
                      </a:r>
                      <a:endParaRPr lang="zh-CN" altLang="en-US" sz="120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31623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1200" b="1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/index/_close</a:t>
                      </a:r>
                      <a:endParaRPr lang="en-US" altLang="zh-CN" sz="1200" b="1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关闭指定索引</a:t>
                      </a:r>
                      <a:endParaRPr lang="zh-CN" altLang="en-US" sz="120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31623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1200" b="1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/index/_refresh</a:t>
                      </a:r>
                      <a:endParaRPr lang="en-US" altLang="zh-CN" sz="1200" b="1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刷新索引</a:t>
                      </a:r>
                      <a:r>
                        <a:rPr lang="en-US" altLang="zh-CN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(</a:t>
                      </a: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使新加内容对搜索可见，不保证数据被写入磁盘</a:t>
                      </a:r>
                      <a:r>
                        <a:rPr lang="en-US" altLang="zh-CN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20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  <a:tr h="316230"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en-US" altLang="zh-CN" sz="1200" b="1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/index/flush</a:t>
                      </a:r>
                      <a:endParaRPr lang="en-US" altLang="zh-CN" sz="1200" b="1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 marL="0" indent="0" algn="l">
                        <a:buNone/>
                      </a:pP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刷新索引</a:t>
                      </a:r>
                      <a:r>
                        <a:rPr lang="en-US" altLang="zh-CN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(</a:t>
                      </a: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会触发</a:t>
                      </a:r>
                      <a:r>
                        <a:rPr lang="en-US" altLang="zh-CN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Lucene</a:t>
                      </a:r>
                      <a:r>
                        <a:rPr lang="zh-CN" altLang="en-US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提交</a:t>
                      </a:r>
                      <a:r>
                        <a:rPr lang="en-US" altLang="zh-CN" sz="1200" b="0" u="none">
                          <a:latin typeface="Courier New" panose="02070309020205020404" charset="0"/>
                          <a:ea typeface="Courier New" panose="02070309020205020404" charset="0"/>
                          <a:cs typeface="Courier New" panose="02070309020205020404" charset="0"/>
                        </a:rPr>
                        <a:t>)</a:t>
                      </a:r>
                      <a:endParaRPr lang="zh-CN" altLang="en-US" sz="1200" b="0" u="none">
                        <a:latin typeface="Courier New" panose="02070309020205020404" charset="0"/>
                        <a:ea typeface="Courier New" panose="02070309020205020404" charset="0"/>
                        <a:cs typeface="Courier New" panose="02070309020205020404" charset="0"/>
                      </a:endParaRPr>
                    </a:p>
                  </a:txBody>
                  <a:tcPr marL="0" marR="0" marT="0" marB="0" vert="horz" anchor="ctr" anchorCtr="0">
                    <a:lnL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2D050"/>
                    </a:solidFill>
                  </a:tcPr>
                </a:tc>
              </a:tr>
            </a:tbl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-8581" y="16735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809332" y="43394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ES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内置</a:t>
            </a:r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Rest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接口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721995" y="1237615"/>
            <a:ext cx="7136765" cy="3603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buNone/>
            </a:pP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实际上ES的安装配置是非常简单的，没有繁琐的安装配置，可以称之为零配置，开箱即用。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说明一点：</a:t>
            </a:r>
            <a:r>
              <a:rPr lang="en-US" altLang="zh-CN" sz="1200" noProof="1">
                <a:solidFill>
                  <a:srgbClr val="FF0000"/>
                </a:solidFill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</a:t>
            </a:r>
            <a:r>
              <a:rPr lang="zh-CN" altLang="en-US" sz="1200" noProof="1">
                <a:solidFill>
                  <a:srgbClr val="FF0000"/>
                </a:solidFill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新版本的操作必须要在普通用户下面进行操作</a:t>
            </a:r>
            <a:endParaRPr lang="zh-CN" altLang="en-US" sz="1200" noProof="1">
              <a:solidFill>
                <a:srgbClr val="FF0000"/>
              </a:solidFill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75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ES安装配置一</a:t>
            </a:r>
            <a:endParaRPr lang="zh-CN" altLang="en-US" sz="1275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75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下载地址</a:t>
            </a:r>
            <a:endParaRPr lang="zh-CN" altLang="en-US" sz="1275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https://www.elastic.co/downloads/past-releases/elasticsearch-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6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-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5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-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2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或者再github官网elastic项目下载都可以下载到各个版本的es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https://github.com/elastic/elasticsearch</a:t>
            </a:r>
            <a:endParaRPr lang="zh-CN" altLang="en-US"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75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安装要求</a:t>
            </a:r>
            <a:endParaRPr lang="zh-CN" altLang="en-US" sz="1275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JDK版本最低1.7</a:t>
            </a:r>
            <a:endParaRPr lang="zh-CN" altLang="en-US"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75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安装</a:t>
            </a:r>
            <a:endParaRPr lang="zh-CN" altLang="en-US" sz="1275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同一个安装包既可以在windows下使用，也可以在linux下使用，我们这里就在linux下来操作。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en-US" altLang="zh-CN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~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]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$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tar -zxvf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soft/</a:t>
            </a:r>
            <a:r>
              <a:rPr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elasticsearch-6.5.2.tar.gz </a:t>
            </a:r>
            <a:r>
              <a:rPr 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-C ~/app/</a:t>
            </a:r>
            <a:endParaRPr sz="1200" b="0" noProof="1">
              <a:latin typeface="Courier New" panose="02070309020205020404" charset="0"/>
              <a:ea typeface="宋体" panose="02010600030101010101" pitchFamily="2" charset="-122"/>
              <a:cs typeface="+mn-cs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75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启动</a:t>
            </a:r>
            <a:endParaRPr lang="zh-CN" altLang="en-US" sz="1275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b="0" noProof="1">
                <a:latin typeface="Courier New" panose="02070309020205020404" charset="0"/>
                <a:ea typeface="宋体" panose="02010600030101010101" pitchFamily="2" charset="-122"/>
                <a:cs typeface="+mn-cs"/>
                <a:sym typeface="+mn-ea"/>
              </a:rPr>
              <a:t> 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  <a:sym typeface="+mn-ea"/>
              </a:rPr>
              <a:t>  elasticsearch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]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  <a:sym typeface="+mn-ea"/>
              </a:rPr>
              <a:t>$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bin/elasticsearch ----&gt;前台启动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  <a:sym typeface="+mn-ea"/>
              </a:rPr>
              <a:t>   elasticsearch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]</a:t>
            </a:r>
            <a:r>
              <a:rPr lang="en-US" altLang="zh-CN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  <a:sym typeface="+mn-ea"/>
              </a:rPr>
              <a:t>$</a:t>
            </a: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bin/elasticsearch -d ----&gt;后台启动</a:t>
            </a:r>
            <a:endParaRPr lang="zh-CN" altLang="en-US" sz="1200" b="0" noProof="1">
              <a:latin typeface="Courier New" panose="02070309020205020404" charset="0"/>
            </a:endParaRPr>
          </a:p>
          <a:p>
            <a:pPr marL="285750" indent="-285750">
              <a:buFont typeface="Wingdings" panose="05000000000000000000" charset="0"/>
              <a:buChar char="Ø"/>
            </a:pPr>
            <a:r>
              <a:rPr lang="zh-CN" altLang="en-US" sz="1275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验证</a:t>
            </a:r>
            <a:endParaRPr lang="zh-CN" altLang="en-US" sz="1275" noProof="1">
              <a:latin typeface="Courier New" panose="02070309020205020404" charset="0"/>
            </a:endParaRPr>
          </a:p>
          <a:p>
            <a:pPr>
              <a:buNone/>
            </a:pPr>
            <a:r>
              <a:rPr lang="zh-CN" altLang="en-US" sz="1200" b="0" noProof="1">
                <a:latin typeface="Courier New" panose="02070309020205020404" charset="0"/>
                <a:ea typeface="宋体" panose="02010600030101010101" pitchFamily="2" charset="-122"/>
                <a:cs typeface="+mn-cs"/>
              </a:rPr>
              <a:t>   访问es的安装服务器，http://&lt;es_ip&gt;:9200</a:t>
            </a:r>
            <a:endParaRPr lang="zh-CN" altLang="en-US" sz="1200" b="0" noProof="1">
              <a:latin typeface="Courier New" panose="02070309020205020404" charset="0"/>
            </a:endParaRPr>
          </a:p>
          <a:p>
            <a:pPr>
              <a:buNone/>
            </a:pPr>
            <a:endParaRPr lang="zh-CN" altLang="en-US" b="0" noProof="1">
              <a:latin typeface="Courier New" panose="0207030902020502040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8581" y="167354"/>
            <a:ext cx="9144000" cy="962802"/>
            <a:chOff x="0" y="442773"/>
            <a:chExt cx="9144000" cy="1006612"/>
          </a:xfrm>
        </p:grpSpPr>
        <p:sp>
          <p:nvSpPr>
            <p:cNvPr id="4" name="矩形 3"/>
            <p:cNvSpPr/>
            <p:nvPr/>
          </p:nvSpPr>
          <p:spPr>
            <a:xfrm>
              <a:off x="0" y="447289"/>
              <a:ext cx="9144000" cy="978943"/>
            </a:xfrm>
            <a:prstGeom prst="rect">
              <a:avLst/>
            </a:prstGeom>
            <a:solidFill>
              <a:srgbClr val="950000"/>
            </a:solidFill>
            <a:ln>
              <a:solidFill>
                <a:srgbClr val="C0000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730688" y="442773"/>
              <a:ext cx="2542610" cy="10066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173" y="625057"/>
              <a:ext cx="2387688" cy="645390"/>
            </a:xfrm>
            <a:prstGeom prst="rect">
              <a:avLst/>
            </a:prstGeom>
          </p:spPr>
        </p:pic>
      </p:grpSp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3809332" y="433946"/>
            <a:ext cx="5159830" cy="429895"/>
          </a:xfrm>
          <a:prstGeom prst="rect">
            <a:avLst/>
          </a:prstGeom>
          <a:solidFill>
            <a:srgbClr val="950000"/>
          </a:solidFill>
          <a:ln w="9525">
            <a:noFill/>
            <a:miter lim="800000"/>
          </a:ln>
        </p:spPr>
        <p:txBody>
          <a:bodyPr wrap="square">
            <a:spAutoFit/>
          </a:bodyPr>
          <a:p>
            <a:r>
              <a:rPr lang="en-US" altLang="zh-CN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ElasticSearch</a:t>
            </a:r>
            <a:r>
              <a:rPr lang="zh-CN" altLang="en-US" sz="2200" b="1" dirty="0" smtClean="0">
                <a:solidFill>
                  <a:srgbClr val="FFFFFF"/>
                </a:solidFill>
                <a:latin typeface="Courier New" panose="02070309020205020404" charset="0"/>
                <a:cs typeface="Courier New" panose="02070309020205020404" charset="0"/>
              </a:rPr>
              <a:t>安装配置</a:t>
            </a:r>
            <a:endParaRPr lang="zh-CN" altLang="en-US" sz="2200" b="1" dirty="0" smtClean="0">
              <a:solidFill>
                <a:srgbClr val="FFFFFF"/>
              </a:solidFill>
              <a:latin typeface="Courier New" panose="02070309020205020404" charset="0"/>
              <a:cs typeface="Courier New" panose="020703090202050204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7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C00000"/>
      </a:accent1>
      <a:accent2>
        <a:srgbClr val="C00000"/>
      </a:accent2>
      <a:accent3>
        <a:srgbClr val="E55618"/>
      </a:accent3>
      <a:accent4>
        <a:srgbClr val="C00000"/>
      </a:accent4>
      <a:accent5>
        <a:srgbClr val="00ADEF"/>
      </a:accent5>
      <a:accent6>
        <a:srgbClr val="00ADEF"/>
      </a:accent6>
      <a:hlink>
        <a:srgbClr val="00ADEF"/>
      </a:hlink>
      <a:folHlink>
        <a:srgbClr val="00ADEF"/>
      </a:folHlink>
    </a:clrScheme>
    <a:fontScheme name="Lao UI">
      <a:majorFont>
        <a:latin typeface="Lao UI"/>
        <a:ea typeface="微软雅黑"/>
        <a:cs typeface=""/>
      </a:majorFont>
      <a:minorFont>
        <a:latin typeface="Lao UI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0</TotalTime>
  <Words>15680</Words>
  <Application>WPS 演示</Application>
  <PresentationFormat>全屏显示(16:9)</PresentationFormat>
  <Paragraphs>656</Paragraphs>
  <Slides>45</Slides>
  <Notes>12</Notes>
  <HiddenSlides>0</HiddenSlides>
  <MMClips>1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45</vt:i4>
      </vt:variant>
    </vt:vector>
  </HeadingPairs>
  <TitlesOfParts>
    <vt:vector size="57" baseType="lpstr">
      <vt:lpstr>Arial</vt:lpstr>
      <vt:lpstr>宋体</vt:lpstr>
      <vt:lpstr>Wingdings</vt:lpstr>
      <vt:lpstr>Courier New</vt:lpstr>
      <vt:lpstr>微软雅黑</vt:lpstr>
      <vt:lpstr>Calibri</vt:lpstr>
      <vt:lpstr>Wingdings</vt:lpstr>
      <vt:lpstr>Arial Unicode MS</vt:lpstr>
      <vt:lpstr>Lao UI</vt:lpstr>
      <vt:lpstr>Office 主题</vt:lpstr>
      <vt:lpstr>Package</vt:lpstr>
      <vt:lpstr>Package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Sky123.Org</dc:creator>
  <cp:lastModifiedBy>李慧声</cp:lastModifiedBy>
  <cp:revision>508</cp:revision>
  <dcterms:created xsi:type="dcterms:W3CDTF">2015-10-07T08:03:00Z</dcterms:created>
  <dcterms:modified xsi:type="dcterms:W3CDTF">2019-05-22T02:22:54Z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2052-11.1.0.8661</vt:lpwstr>
  </property>
</Properties>
</file>

<file path=docProps/thumbnail.jpeg>
</file>